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Unique" charset="1" panose="00000000000000000000"/>
      <p:regular r:id="rId16"/>
    </p:embeddedFont>
    <p:embeddedFont>
      <p:font typeface="Vintii" charset="1" panose="02000500000000000000"/>
      <p:regular r:id="rId17"/>
    </p:embeddedFont>
    <p:embeddedFont>
      <p:font typeface="Marykate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9.jpe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9.jpe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4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4.jpe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593216">
            <a:off x="-1049628" y="6066657"/>
            <a:ext cx="5312174" cy="6071055"/>
          </a:xfrm>
          <a:custGeom>
            <a:avLst/>
            <a:gdLst/>
            <a:ahLst/>
            <a:cxnLst/>
            <a:rect r="r" b="b" t="t" l="l"/>
            <a:pathLst>
              <a:path h="6071055" w="5312174">
                <a:moveTo>
                  <a:pt x="0" y="0"/>
                </a:moveTo>
                <a:lnTo>
                  <a:pt x="5312173" y="0"/>
                </a:lnTo>
                <a:lnTo>
                  <a:pt x="5312173" y="6071055"/>
                </a:lnTo>
                <a:lnTo>
                  <a:pt x="0" y="6071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93216">
            <a:off x="14010667" y="-1791078"/>
            <a:ext cx="5312174" cy="6071055"/>
          </a:xfrm>
          <a:custGeom>
            <a:avLst/>
            <a:gdLst/>
            <a:ahLst/>
            <a:cxnLst/>
            <a:rect r="r" b="b" t="t" l="l"/>
            <a:pathLst>
              <a:path h="6071055" w="5312174">
                <a:moveTo>
                  <a:pt x="0" y="0"/>
                </a:moveTo>
                <a:lnTo>
                  <a:pt x="5312174" y="0"/>
                </a:lnTo>
                <a:lnTo>
                  <a:pt x="5312174" y="6071055"/>
                </a:lnTo>
                <a:lnTo>
                  <a:pt x="0" y="6071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15335691" y="2710682"/>
            <a:ext cx="2662126" cy="2747034"/>
          </a:xfrm>
          <a:custGeom>
            <a:avLst/>
            <a:gdLst/>
            <a:ahLst/>
            <a:cxnLst/>
            <a:rect r="r" b="b" t="t" l="l"/>
            <a:pathLst>
              <a:path h="2747034" w="2662126">
                <a:moveTo>
                  <a:pt x="0" y="0"/>
                </a:moveTo>
                <a:lnTo>
                  <a:pt x="2662126" y="0"/>
                </a:lnTo>
                <a:lnTo>
                  <a:pt x="2662126" y="2747034"/>
                </a:lnTo>
                <a:lnTo>
                  <a:pt x="0" y="2747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764743">
            <a:off x="-3939419" y="-8123799"/>
            <a:ext cx="11652341" cy="11652341"/>
          </a:xfrm>
          <a:custGeom>
            <a:avLst/>
            <a:gdLst/>
            <a:ahLst/>
            <a:cxnLst/>
            <a:rect r="r" b="b" t="t" l="l"/>
            <a:pathLst>
              <a:path h="11652341" w="11652341">
                <a:moveTo>
                  <a:pt x="0" y="0"/>
                </a:moveTo>
                <a:lnTo>
                  <a:pt x="11652342" y="0"/>
                </a:lnTo>
                <a:lnTo>
                  <a:pt x="11652342" y="11652342"/>
                </a:lnTo>
                <a:lnTo>
                  <a:pt x="0" y="116523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1886752" y="2171772"/>
            <a:ext cx="1420060" cy="1420060"/>
            <a:chOff x="0" y="0"/>
            <a:chExt cx="1893413" cy="18934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93413" cy="1893413"/>
            </a:xfrm>
            <a:custGeom>
              <a:avLst/>
              <a:gdLst/>
              <a:ahLst/>
              <a:cxnLst/>
              <a:rect r="r" b="b" t="t" l="l"/>
              <a:pathLst>
                <a:path h="1893413" w="1893413">
                  <a:moveTo>
                    <a:pt x="0" y="0"/>
                  </a:moveTo>
                  <a:lnTo>
                    <a:pt x="1893413" y="0"/>
                  </a:lnTo>
                  <a:lnTo>
                    <a:pt x="1893413" y="1893413"/>
                  </a:lnTo>
                  <a:lnTo>
                    <a:pt x="0" y="1893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839799" y="527514"/>
              <a:ext cx="213816" cy="213816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839799" y="1152084"/>
              <a:ext cx="213816" cy="213816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5400000">
            <a:off x="1840110" y="6695168"/>
            <a:ext cx="1420060" cy="1420060"/>
            <a:chOff x="0" y="0"/>
            <a:chExt cx="1893413" cy="18934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93413" cy="1893413"/>
            </a:xfrm>
            <a:custGeom>
              <a:avLst/>
              <a:gdLst/>
              <a:ahLst/>
              <a:cxnLst/>
              <a:rect r="r" b="b" t="t" l="l"/>
              <a:pathLst>
                <a:path h="1893413" w="1893413">
                  <a:moveTo>
                    <a:pt x="0" y="0"/>
                  </a:moveTo>
                  <a:lnTo>
                    <a:pt x="1893413" y="0"/>
                  </a:lnTo>
                  <a:lnTo>
                    <a:pt x="1893413" y="1893413"/>
                  </a:lnTo>
                  <a:lnTo>
                    <a:pt x="0" y="1893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839799" y="527514"/>
              <a:ext cx="213816" cy="21381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839799" y="1152084"/>
              <a:ext cx="213816" cy="213816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22" id="22"/>
          <p:cNvSpPr/>
          <p:nvPr/>
        </p:nvSpPr>
        <p:spPr>
          <a:xfrm flipH="false" flipV="false" rot="0">
            <a:off x="2347021" y="3858660"/>
            <a:ext cx="522843" cy="505732"/>
          </a:xfrm>
          <a:custGeom>
            <a:avLst/>
            <a:gdLst/>
            <a:ahLst/>
            <a:cxnLst/>
            <a:rect r="r" b="b" t="t" l="l"/>
            <a:pathLst>
              <a:path h="505732" w="522843">
                <a:moveTo>
                  <a:pt x="0" y="0"/>
                </a:moveTo>
                <a:lnTo>
                  <a:pt x="522843" y="0"/>
                </a:lnTo>
                <a:lnTo>
                  <a:pt x="522843" y="505732"/>
                </a:lnTo>
                <a:lnTo>
                  <a:pt x="0" y="5057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347021" y="4544109"/>
            <a:ext cx="522843" cy="505732"/>
          </a:xfrm>
          <a:custGeom>
            <a:avLst/>
            <a:gdLst/>
            <a:ahLst/>
            <a:cxnLst/>
            <a:rect r="r" b="b" t="t" l="l"/>
            <a:pathLst>
              <a:path h="505732" w="522843">
                <a:moveTo>
                  <a:pt x="0" y="0"/>
                </a:moveTo>
                <a:lnTo>
                  <a:pt x="522843" y="0"/>
                </a:lnTo>
                <a:lnTo>
                  <a:pt x="522843" y="505732"/>
                </a:lnTo>
                <a:lnTo>
                  <a:pt x="0" y="5057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347021" y="5229557"/>
            <a:ext cx="522843" cy="505732"/>
          </a:xfrm>
          <a:custGeom>
            <a:avLst/>
            <a:gdLst/>
            <a:ahLst/>
            <a:cxnLst/>
            <a:rect r="r" b="b" t="t" l="l"/>
            <a:pathLst>
              <a:path h="505732" w="522843">
                <a:moveTo>
                  <a:pt x="0" y="0"/>
                </a:moveTo>
                <a:lnTo>
                  <a:pt x="522843" y="0"/>
                </a:lnTo>
                <a:lnTo>
                  <a:pt x="522843" y="505732"/>
                </a:lnTo>
                <a:lnTo>
                  <a:pt x="0" y="5057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347021" y="5915005"/>
            <a:ext cx="522843" cy="505732"/>
          </a:xfrm>
          <a:custGeom>
            <a:avLst/>
            <a:gdLst/>
            <a:ahLst/>
            <a:cxnLst/>
            <a:rect r="r" b="b" t="t" l="l"/>
            <a:pathLst>
              <a:path h="505732" w="522843">
                <a:moveTo>
                  <a:pt x="0" y="0"/>
                </a:moveTo>
                <a:lnTo>
                  <a:pt x="522843" y="0"/>
                </a:lnTo>
                <a:lnTo>
                  <a:pt x="522843" y="505732"/>
                </a:lnTo>
                <a:lnTo>
                  <a:pt x="0" y="5057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096891" y="3257735"/>
            <a:ext cx="10094219" cy="298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0"/>
              </a:lnSpc>
            </a:pPr>
            <a:r>
              <a:rPr lang="en-US" sz="9900">
                <a:solidFill>
                  <a:srgbClr val="3A3E61"/>
                </a:solidFill>
                <a:latin typeface="Unique"/>
                <a:ea typeface="Unique"/>
                <a:cs typeface="Unique"/>
                <a:sym typeface="Unique"/>
              </a:rPr>
              <a:t>TUGAS BESAR</a:t>
            </a:r>
          </a:p>
          <a:p>
            <a:pPr algn="ctr">
              <a:lnSpc>
                <a:spcPts val="10890"/>
              </a:lnSpc>
            </a:pPr>
            <a:r>
              <a:rPr lang="en-US" sz="9900">
                <a:solidFill>
                  <a:srgbClr val="3A3E61"/>
                </a:solidFill>
                <a:latin typeface="Unique"/>
                <a:ea typeface="Unique"/>
                <a:cs typeface="Unique"/>
                <a:sym typeface="Unique"/>
              </a:rPr>
              <a:t>KECERDASAN MESIN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786398" y="6733268"/>
            <a:ext cx="8835257" cy="70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6"/>
              </a:lnSpc>
            </a:pPr>
            <a:r>
              <a:rPr lang="en-US" sz="4914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Emotion Recognition</a:t>
            </a:r>
          </a:p>
        </p:txBody>
      </p:sp>
      <p:sp>
        <p:nvSpPr>
          <p:cNvPr name="AutoShape 28" id="28"/>
          <p:cNvSpPr/>
          <p:nvPr/>
        </p:nvSpPr>
        <p:spPr>
          <a:xfrm flipV="true">
            <a:off x="15674602" y="0"/>
            <a:ext cx="2613398" cy="1028700"/>
          </a:xfrm>
          <a:prstGeom prst="line">
            <a:avLst/>
          </a:prstGeom>
          <a:ln cap="rnd" w="76200">
            <a:solidFill>
              <a:srgbClr val="9AA5D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29" id="29"/>
          <p:cNvSpPr/>
          <p:nvPr/>
        </p:nvSpPr>
        <p:spPr>
          <a:xfrm flipH="false" flipV="false" rot="-1764743">
            <a:off x="10343423" y="7749018"/>
            <a:ext cx="11652341" cy="11652341"/>
          </a:xfrm>
          <a:custGeom>
            <a:avLst/>
            <a:gdLst/>
            <a:ahLst/>
            <a:cxnLst/>
            <a:rect r="r" b="b" t="t" l="l"/>
            <a:pathLst>
              <a:path h="11652341" w="11652341">
                <a:moveTo>
                  <a:pt x="0" y="0"/>
                </a:moveTo>
                <a:lnTo>
                  <a:pt x="11652342" y="0"/>
                </a:lnTo>
                <a:lnTo>
                  <a:pt x="11652342" y="11652341"/>
                </a:lnTo>
                <a:lnTo>
                  <a:pt x="0" y="11652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30" id="30"/>
          <p:cNvSpPr/>
          <p:nvPr/>
        </p:nvSpPr>
        <p:spPr>
          <a:xfrm>
            <a:off x="15674602" y="9258300"/>
            <a:ext cx="2613398" cy="1028700"/>
          </a:xfrm>
          <a:prstGeom prst="line">
            <a:avLst/>
          </a:prstGeom>
          <a:ln cap="rnd" w="76200">
            <a:solidFill>
              <a:srgbClr val="9AA5D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H="true">
            <a:off x="0" y="9258300"/>
            <a:ext cx="2550140" cy="1028700"/>
          </a:xfrm>
          <a:prstGeom prst="line">
            <a:avLst/>
          </a:prstGeom>
          <a:ln cap="rnd" w="76200">
            <a:solidFill>
              <a:srgbClr val="9AA5D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 flipV="true">
            <a:off x="0" y="0"/>
            <a:ext cx="2562741" cy="1064656"/>
          </a:xfrm>
          <a:prstGeom prst="line">
            <a:avLst/>
          </a:prstGeom>
          <a:ln cap="rnd" w="76200">
            <a:solidFill>
              <a:srgbClr val="9AA5DF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78740" y="3482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93216">
            <a:off x="-1049628" y="6066657"/>
            <a:ext cx="5312174" cy="6071055"/>
          </a:xfrm>
          <a:custGeom>
            <a:avLst/>
            <a:gdLst/>
            <a:ahLst/>
            <a:cxnLst/>
            <a:rect r="r" b="b" t="t" l="l"/>
            <a:pathLst>
              <a:path h="6071055" w="5312174">
                <a:moveTo>
                  <a:pt x="0" y="0"/>
                </a:moveTo>
                <a:lnTo>
                  <a:pt x="5312173" y="0"/>
                </a:lnTo>
                <a:lnTo>
                  <a:pt x="5312173" y="6071055"/>
                </a:lnTo>
                <a:lnTo>
                  <a:pt x="0" y="6071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73200" y="2839721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593216">
            <a:off x="14010667" y="-1791078"/>
            <a:ext cx="5312174" cy="6071055"/>
          </a:xfrm>
          <a:custGeom>
            <a:avLst/>
            <a:gdLst/>
            <a:ahLst/>
            <a:cxnLst/>
            <a:rect r="r" b="b" t="t" l="l"/>
            <a:pathLst>
              <a:path h="6071055" w="5312174">
                <a:moveTo>
                  <a:pt x="0" y="0"/>
                </a:moveTo>
                <a:lnTo>
                  <a:pt x="5312174" y="0"/>
                </a:lnTo>
                <a:lnTo>
                  <a:pt x="5312174" y="6071055"/>
                </a:lnTo>
                <a:lnTo>
                  <a:pt x="0" y="6071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11705" y="651325"/>
            <a:ext cx="16864590" cy="8984349"/>
            <a:chOff x="0" y="0"/>
            <a:chExt cx="4441703" cy="23662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1703" cy="2366248"/>
            </a:xfrm>
            <a:custGeom>
              <a:avLst/>
              <a:gdLst/>
              <a:ahLst/>
              <a:cxnLst/>
              <a:rect r="r" b="b" t="t" l="l"/>
              <a:pathLst>
                <a:path h="2366248" w="4441703">
                  <a:moveTo>
                    <a:pt x="23412" y="0"/>
                  </a:moveTo>
                  <a:lnTo>
                    <a:pt x="4418290" y="0"/>
                  </a:lnTo>
                  <a:cubicBezTo>
                    <a:pt x="4424500" y="0"/>
                    <a:pt x="4430455" y="2467"/>
                    <a:pt x="4434845" y="6857"/>
                  </a:cubicBezTo>
                  <a:cubicBezTo>
                    <a:pt x="4439236" y="11248"/>
                    <a:pt x="4441703" y="17203"/>
                    <a:pt x="4441703" y="23412"/>
                  </a:cubicBezTo>
                  <a:lnTo>
                    <a:pt x="4441703" y="2342836"/>
                  </a:lnTo>
                  <a:cubicBezTo>
                    <a:pt x="4441703" y="2355766"/>
                    <a:pt x="4431221" y="2366248"/>
                    <a:pt x="4418290" y="2366248"/>
                  </a:cubicBezTo>
                  <a:lnTo>
                    <a:pt x="23412" y="2366248"/>
                  </a:lnTo>
                  <a:cubicBezTo>
                    <a:pt x="17203" y="2366248"/>
                    <a:pt x="11248" y="2363782"/>
                    <a:pt x="6857" y="2359391"/>
                  </a:cubicBezTo>
                  <a:cubicBezTo>
                    <a:pt x="2467" y="2355000"/>
                    <a:pt x="0" y="2349045"/>
                    <a:pt x="0" y="2342836"/>
                  </a:cubicBezTo>
                  <a:lnTo>
                    <a:pt x="0" y="23412"/>
                  </a:lnTo>
                  <a:cubicBezTo>
                    <a:pt x="0" y="10482"/>
                    <a:pt x="10482" y="0"/>
                    <a:pt x="234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9AA5DF"/>
              </a:solidFill>
              <a:prstDash val="dash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441703" cy="2413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15839240" y="2209872"/>
            <a:ext cx="1420060" cy="1420060"/>
          </a:xfrm>
          <a:custGeom>
            <a:avLst/>
            <a:gdLst/>
            <a:ahLst/>
            <a:cxnLst/>
            <a:rect r="r" b="b" t="t" l="l"/>
            <a:pathLst>
              <a:path h="1420060" w="1420060">
                <a:moveTo>
                  <a:pt x="0" y="0"/>
                </a:moveTo>
                <a:lnTo>
                  <a:pt x="1420060" y="0"/>
                </a:lnTo>
                <a:lnTo>
                  <a:pt x="1420060" y="1420060"/>
                </a:lnTo>
                <a:lnTo>
                  <a:pt x="0" y="142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16703303" y="2839721"/>
            <a:ext cx="160362" cy="16036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37373">
                    <a:alpha val="100000"/>
                  </a:srgbClr>
                </a:gs>
                <a:gs pos="100000">
                  <a:srgbClr val="343434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4372" lIns="54372" bIns="54372" rIns="5437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5400000">
            <a:off x="16234876" y="2839721"/>
            <a:ext cx="160362" cy="16036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37373">
                    <a:alpha val="100000"/>
                  </a:srgbClr>
                </a:gs>
                <a:gs pos="100000">
                  <a:srgbClr val="343434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4372" lIns="54372" bIns="54372" rIns="5437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5400000">
            <a:off x="15792598" y="6733268"/>
            <a:ext cx="1420060" cy="1420060"/>
          </a:xfrm>
          <a:custGeom>
            <a:avLst/>
            <a:gdLst/>
            <a:ahLst/>
            <a:cxnLst/>
            <a:rect r="r" b="b" t="t" l="l"/>
            <a:pathLst>
              <a:path h="1420060" w="1420060">
                <a:moveTo>
                  <a:pt x="0" y="0"/>
                </a:moveTo>
                <a:lnTo>
                  <a:pt x="1420060" y="0"/>
                </a:lnTo>
                <a:lnTo>
                  <a:pt x="1420060" y="1420060"/>
                </a:lnTo>
                <a:lnTo>
                  <a:pt x="0" y="142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5400000">
            <a:off x="16656661" y="7363117"/>
            <a:ext cx="160362" cy="16036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37373">
                    <a:alpha val="100000"/>
                  </a:srgbClr>
                </a:gs>
                <a:gs pos="100000">
                  <a:srgbClr val="343434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4372" lIns="54372" bIns="54372" rIns="5437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5400000">
            <a:off x="16188234" y="7363117"/>
            <a:ext cx="160362" cy="16036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37373">
                    <a:alpha val="100000"/>
                  </a:srgbClr>
                </a:gs>
                <a:gs pos="100000">
                  <a:srgbClr val="343434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4372" lIns="54372" bIns="54372" rIns="5437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6299509" y="3896760"/>
            <a:ext cx="522843" cy="505732"/>
          </a:xfrm>
          <a:custGeom>
            <a:avLst/>
            <a:gdLst/>
            <a:ahLst/>
            <a:cxnLst/>
            <a:rect r="r" b="b" t="t" l="l"/>
            <a:pathLst>
              <a:path h="505732" w="522843">
                <a:moveTo>
                  <a:pt x="0" y="0"/>
                </a:moveTo>
                <a:lnTo>
                  <a:pt x="522843" y="0"/>
                </a:lnTo>
                <a:lnTo>
                  <a:pt x="522843" y="505732"/>
                </a:lnTo>
                <a:lnTo>
                  <a:pt x="0" y="505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299509" y="4582209"/>
            <a:ext cx="522843" cy="505732"/>
          </a:xfrm>
          <a:custGeom>
            <a:avLst/>
            <a:gdLst/>
            <a:ahLst/>
            <a:cxnLst/>
            <a:rect r="r" b="b" t="t" l="l"/>
            <a:pathLst>
              <a:path h="505732" w="522843">
                <a:moveTo>
                  <a:pt x="0" y="0"/>
                </a:moveTo>
                <a:lnTo>
                  <a:pt x="522843" y="0"/>
                </a:lnTo>
                <a:lnTo>
                  <a:pt x="522843" y="505732"/>
                </a:lnTo>
                <a:lnTo>
                  <a:pt x="0" y="505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299509" y="5267657"/>
            <a:ext cx="522843" cy="505732"/>
          </a:xfrm>
          <a:custGeom>
            <a:avLst/>
            <a:gdLst/>
            <a:ahLst/>
            <a:cxnLst/>
            <a:rect r="r" b="b" t="t" l="l"/>
            <a:pathLst>
              <a:path h="505732" w="522843">
                <a:moveTo>
                  <a:pt x="0" y="0"/>
                </a:moveTo>
                <a:lnTo>
                  <a:pt x="522843" y="0"/>
                </a:lnTo>
                <a:lnTo>
                  <a:pt x="522843" y="505732"/>
                </a:lnTo>
                <a:lnTo>
                  <a:pt x="0" y="505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299509" y="5953105"/>
            <a:ext cx="522843" cy="505732"/>
          </a:xfrm>
          <a:custGeom>
            <a:avLst/>
            <a:gdLst/>
            <a:ahLst/>
            <a:cxnLst/>
            <a:rect r="r" b="b" t="t" l="l"/>
            <a:pathLst>
              <a:path h="505732" w="522843">
                <a:moveTo>
                  <a:pt x="0" y="0"/>
                </a:moveTo>
                <a:lnTo>
                  <a:pt x="522843" y="0"/>
                </a:lnTo>
                <a:lnTo>
                  <a:pt x="522843" y="505732"/>
                </a:lnTo>
                <a:lnTo>
                  <a:pt x="0" y="505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2700000">
            <a:off x="8104892" y="420705"/>
            <a:ext cx="2078215" cy="2144500"/>
          </a:xfrm>
          <a:custGeom>
            <a:avLst/>
            <a:gdLst/>
            <a:ahLst/>
            <a:cxnLst/>
            <a:rect r="r" b="b" t="t" l="l"/>
            <a:pathLst>
              <a:path h="2144500" w="2078215">
                <a:moveTo>
                  <a:pt x="0" y="0"/>
                </a:moveTo>
                <a:lnTo>
                  <a:pt x="2078216" y="0"/>
                </a:lnTo>
                <a:lnTo>
                  <a:pt x="2078216" y="2144500"/>
                </a:lnTo>
                <a:lnTo>
                  <a:pt x="0" y="2144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967298" y="3223027"/>
            <a:ext cx="8353404" cy="370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71"/>
              </a:lnSpc>
            </a:pPr>
            <a:r>
              <a:rPr lang="en-US" sz="12338">
                <a:solidFill>
                  <a:srgbClr val="3A3E61"/>
                </a:solidFill>
                <a:latin typeface="Unique"/>
                <a:ea typeface="Unique"/>
                <a:cs typeface="Unique"/>
                <a:sym typeface="Unique"/>
              </a:rPr>
              <a:t>TERIMA KASIH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5400000">
            <a:off x="1075342" y="2209872"/>
            <a:ext cx="1420060" cy="1420060"/>
          </a:xfrm>
          <a:custGeom>
            <a:avLst/>
            <a:gdLst/>
            <a:ahLst/>
            <a:cxnLst/>
            <a:rect r="r" b="b" t="t" l="l"/>
            <a:pathLst>
              <a:path h="1420060" w="1420060">
                <a:moveTo>
                  <a:pt x="0" y="0"/>
                </a:moveTo>
                <a:lnTo>
                  <a:pt x="1420060" y="0"/>
                </a:lnTo>
                <a:lnTo>
                  <a:pt x="1420060" y="1420060"/>
                </a:lnTo>
                <a:lnTo>
                  <a:pt x="0" y="142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5400000">
            <a:off x="1939405" y="2839721"/>
            <a:ext cx="160362" cy="16036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37373">
                    <a:alpha val="100000"/>
                  </a:srgbClr>
                </a:gs>
                <a:gs pos="100000">
                  <a:srgbClr val="343434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4372" lIns="54372" bIns="54372" rIns="5437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5400000">
            <a:off x="1470977" y="2839721"/>
            <a:ext cx="160362" cy="16036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37373">
                    <a:alpha val="100000"/>
                  </a:srgbClr>
                </a:gs>
                <a:gs pos="100000">
                  <a:srgbClr val="343434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4372" lIns="54372" bIns="54372" rIns="5437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5400000">
            <a:off x="1028700" y="6733268"/>
            <a:ext cx="1420060" cy="1420060"/>
          </a:xfrm>
          <a:custGeom>
            <a:avLst/>
            <a:gdLst/>
            <a:ahLst/>
            <a:cxnLst/>
            <a:rect r="r" b="b" t="t" l="l"/>
            <a:pathLst>
              <a:path h="1420060" w="1420060">
                <a:moveTo>
                  <a:pt x="0" y="0"/>
                </a:moveTo>
                <a:lnTo>
                  <a:pt x="1420060" y="0"/>
                </a:lnTo>
                <a:lnTo>
                  <a:pt x="1420060" y="1420060"/>
                </a:lnTo>
                <a:lnTo>
                  <a:pt x="0" y="142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5400000">
            <a:off x="1892763" y="7363117"/>
            <a:ext cx="160362" cy="160362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37373">
                    <a:alpha val="100000"/>
                  </a:srgbClr>
                </a:gs>
                <a:gs pos="100000">
                  <a:srgbClr val="343434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4372" lIns="54372" bIns="54372" rIns="5437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5400000">
            <a:off x="1424335" y="7363117"/>
            <a:ext cx="160362" cy="160362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37373">
                    <a:alpha val="100000"/>
                  </a:srgbClr>
                </a:gs>
                <a:gs pos="100000">
                  <a:srgbClr val="343434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4372" lIns="54372" bIns="54372" rIns="5437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535611" y="3896760"/>
            <a:ext cx="522843" cy="505732"/>
          </a:xfrm>
          <a:custGeom>
            <a:avLst/>
            <a:gdLst/>
            <a:ahLst/>
            <a:cxnLst/>
            <a:rect r="r" b="b" t="t" l="l"/>
            <a:pathLst>
              <a:path h="505732" w="522843">
                <a:moveTo>
                  <a:pt x="0" y="0"/>
                </a:moveTo>
                <a:lnTo>
                  <a:pt x="522843" y="0"/>
                </a:lnTo>
                <a:lnTo>
                  <a:pt x="522843" y="505732"/>
                </a:lnTo>
                <a:lnTo>
                  <a:pt x="0" y="505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535611" y="4582209"/>
            <a:ext cx="522843" cy="505732"/>
          </a:xfrm>
          <a:custGeom>
            <a:avLst/>
            <a:gdLst/>
            <a:ahLst/>
            <a:cxnLst/>
            <a:rect r="r" b="b" t="t" l="l"/>
            <a:pathLst>
              <a:path h="505732" w="522843">
                <a:moveTo>
                  <a:pt x="0" y="0"/>
                </a:moveTo>
                <a:lnTo>
                  <a:pt x="522843" y="0"/>
                </a:lnTo>
                <a:lnTo>
                  <a:pt x="522843" y="505732"/>
                </a:lnTo>
                <a:lnTo>
                  <a:pt x="0" y="505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535611" y="5267657"/>
            <a:ext cx="522843" cy="505732"/>
          </a:xfrm>
          <a:custGeom>
            <a:avLst/>
            <a:gdLst/>
            <a:ahLst/>
            <a:cxnLst/>
            <a:rect r="r" b="b" t="t" l="l"/>
            <a:pathLst>
              <a:path h="505732" w="522843">
                <a:moveTo>
                  <a:pt x="0" y="0"/>
                </a:moveTo>
                <a:lnTo>
                  <a:pt x="522843" y="0"/>
                </a:lnTo>
                <a:lnTo>
                  <a:pt x="522843" y="505732"/>
                </a:lnTo>
                <a:lnTo>
                  <a:pt x="0" y="505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535611" y="5953105"/>
            <a:ext cx="522843" cy="505732"/>
          </a:xfrm>
          <a:custGeom>
            <a:avLst/>
            <a:gdLst/>
            <a:ahLst/>
            <a:cxnLst/>
            <a:rect r="r" b="b" t="t" l="l"/>
            <a:pathLst>
              <a:path h="505732" w="522843">
                <a:moveTo>
                  <a:pt x="0" y="0"/>
                </a:moveTo>
                <a:lnTo>
                  <a:pt x="522843" y="0"/>
                </a:lnTo>
                <a:lnTo>
                  <a:pt x="522843" y="505732"/>
                </a:lnTo>
                <a:lnTo>
                  <a:pt x="0" y="505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28104" y="9056176"/>
            <a:ext cx="12670879" cy="0"/>
          </a:xfrm>
          <a:prstGeom prst="line">
            <a:avLst/>
          </a:prstGeom>
          <a:ln cap="rnd" w="76200">
            <a:solidFill>
              <a:srgbClr val="3A3E61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3093881" y="-346189"/>
            <a:ext cx="10979378" cy="10979378"/>
          </a:xfrm>
          <a:custGeom>
            <a:avLst/>
            <a:gdLst/>
            <a:ahLst/>
            <a:cxnLst/>
            <a:rect r="r" b="b" t="t" l="l"/>
            <a:pathLst>
              <a:path h="10979378" w="10979378">
                <a:moveTo>
                  <a:pt x="0" y="0"/>
                </a:moveTo>
                <a:lnTo>
                  <a:pt x="10979378" y="0"/>
                </a:lnTo>
                <a:lnTo>
                  <a:pt x="10979378" y="10979378"/>
                </a:lnTo>
                <a:lnTo>
                  <a:pt x="0" y="10979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028104" y="1206349"/>
            <a:ext cx="12670879" cy="0"/>
          </a:xfrm>
          <a:prstGeom prst="line">
            <a:avLst/>
          </a:prstGeom>
          <a:ln cap="rnd" w="76200">
            <a:solidFill>
              <a:srgbClr val="3A3E6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5400000">
            <a:off x="16278923" y="534419"/>
            <a:ext cx="1420060" cy="1420060"/>
            <a:chOff x="0" y="0"/>
            <a:chExt cx="1893413" cy="1893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3413" cy="1893413"/>
            </a:xfrm>
            <a:custGeom>
              <a:avLst/>
              <a:gdLst/>
              <a:ahLst/>
              <a:cxnLst/>
              <a:rect r="r" b="b" t="t" l="l"/>
              <a:pathLst>
                <a:path h="1893413" w="1893413">
                  <a:moveTo>
                    <a:pt x="0" y="0"/>
                  </a:moveTo>
                  <a:lnTo>
                    <a:pt x="1893413" y="0"/>
                  </a:lnTo>
                  <a:lnTo>
                    <a:pt x="1893413" y="1893413"/>
                  </a:lnTo>
                  <a:lnTo>
                    <a:pt x="0" y="1893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839799" y="527514"/>
              <a:ext cx="213816" cy="213816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839799" y="1152084"/>
              <a:ext cx="213816" cy="213816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5400000">
            <a:off x="16278923" y="8308046"/>
            <a:ext cx="1420060" cy="1420060"/>
            <a:chOff x="0" y="0"/>
            <a:chExt cx="1893413" cy="18934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93413" cy="1893413"/>
            </a:xfrm>
            <a:custGeom>
              <a:avLst/>
              <a:gdLst/>
              <a:ahLst/>
              <a:cxnLst/>
              <a:rect r="r" b="b" t="t" l="l"/>
              <a:pathLst>
                <a:path h="1893413" w="1893413">
                  <a:moveTo>
                    <a:pt x="0" y="0"/>
                  </a:moveTo>
                  <a:lnTo>
                    <a:pt x="1893413" y="0"/>
                  </a:lnTo>
                  <a:lnTo>
                    <a:pt x="1893413" y="1893413"/>
                  </a:lnTo>
                  <a:lnTo>
                    <a:pt x="0" y="1893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839799" y="527514"/>
              <a:ext cx="213816" cy="213816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839799" y="1152084"/>
              <a:ext cx="213816" cy="213816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16040822" y="3858660"/>
            <a:ext cx="592806" cy="2562077"/>
            <a:chOff x="0" y="0"/>
            <a:chExt cx="790408" cy="34161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1094" y="913931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5" y="0"/>
                  </a:lnTo>
                  <a:lnTo>
                    <a:pt x="697125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62189" y="1827862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93283" y="2741793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5" y="0"/>
                  </a:lnTo>
                  <a:lnTo>
                    <a:pt x="697125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773894" y="4022319"/>
            <a:ext cx="5620602" cy="2166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0"/>
              </a:lnSpc>
            </a:pPr>
            <a:r>
              <a:rPr lang="en-US" sz="7191">
                <a:solidFill>
                  <a:srgbClr val="3A3E61"/>
                </a:solidFill>
                <a:latin typeface="Unique"/>
                <a:ea typeface="Unique"/>
                <a:cs typeface="Unique"/>
                <a:sym typeface="Unique"/>
              </a:rPr>
              <a:t>ANGGOTA KELOMPOK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59594" y="3980993"/>
            <a:ext cx="749810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2372020 - Denzel Xavier Sugiarta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259594" y="4928982"/>
            <a:ext cx="8542062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2372067 - Angel Gabriella Yosephine Sibarani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259594" y="5881482"/>
            <a:ext cx="8090906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300"/>
              </a:lnSpc>
              <a:buFont typeface="Arial"/>
              <a:buChar char="•"/>
            </a:pPr>
            <a:r>
              <a:rPr lang="en-US" sz="30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2372068 - Indri Mahalani Simamora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58234" y="-1180902"/>
            <a:ext cx="11580664" cy="11580664"/>
          </a:xfrm>
          <a:custGeom>
            <a:avLst/>
            <a:gdLst/>
            <a:ahLst/>
            <a:cxnLst/>
            <a:rect r="r" b="b" t="t" l="l"/>
            <a:pathLst>
              <a:path h="11580664" w="11580664">
                <a:moveTo>
                  <a:pt x="0" y="0"/>
                </a:moveTo>
                <a:lnTo>
                  <a:pt x="11580664" y="0"/>
                </a:lnTo>
                <a:lnTo>
                  <a:pt x="11580664" y="11580665"/>
                </a:lnTo>
                <a:lnTo>
                  <a:pt x="0" y="11580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053475" y="0"/>
            <a:ext cx="11580664" cy="11580664"/>
          </a:xfrm>
          <a:custGeom>
            <a:avLst/>
            <a:gdLst/>
            <a:ahLst/>
            <a:cxnLst/>
            <a:rect r="r" b="b" t="t" l="l"/>
            <a:pathLst>
              <a:path h="11580664" w="11580664">
                <a:moveTo>
                  <a:pt x="0" y="0"/>
                </a:moveTo>
                <a:lnTo>
                  <a:pt x="11580664" y="0"/>
                </a:lnTo>
                <a:lnTo>
                  <a:pt x="11580664" y="11580664"/>
                </a:lnTo>
                <a:lnTo>
                  <a:pt x="0" y="11580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3715" y="1028700"/>
            <a:ext cx="15520570" cy="8229600"/>
          </a:xfrm>
          <a:custGeom>
            <a:avLst/>
            <a:gdLst/>
            <a:ahLst/>
            <a:cxnLst/>
            <a:rect r="r" b="b" t="t" l="l"/>
            <a:pathLst>
              <a:path h="8229600" w="15520570">
                <a:moveTo>
                  <a:pt x="0" y="0"/>
                </a:moveTo>
                <a:lnTo>
                  <a:pt x="15520570" y="0"/>
                </a:lnTo>
                <a:lnTo>
                  <a:pt x="155205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951" r="0" b="-1569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5434194" y="-2271724"/>
            <a:ext cx="7465864" cy="14813868"/>
          </a:xfrm>
          <a:custGeom>
            <a:avLst/>
            <a:gdLst/>
            <a:ahLst/>
            <a:cxnLst/>
            <a:rect r="r" b="b" t="t" l="l"/>
            <a:pathLst>
              <a:path h="14813868" w="7465864">
                <a:moveTo>
                  <a:pt x="0" y="0"/>
                </a:moveTo>
                <a:lnTo>
                  <a:pt x="7465865" y="0"/>
                </a:lnTo>
                <a:lnTo>
                  <a:pt x="7465865" y="14813868"/>
                </a:lnTo>
                <a:lnTo>
                  <a:pt x="0" y="14813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965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02909" y="1605368"/>
            <a:ext cx="14217672" cy="7011744"/>
            <a:chOff x="0" y="0"/>
            <a:chExt cx="3744572" cy="18467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44572" cy="1846714"/>
            </a:xfrm>
            <a:custGeom>
              <a:avLst/>
              <a:gdLst/>
              <a:ahLst/>
              <a:cxnLst/>
              <a:rect r="r" b="b" t="t" l="l"/>
              <a:pathLst>
                <a:path h="1846714" w="3744572">
                  <a:moveTo>
                    <a:pt x="0" y="0"/>
                  </a:moveTo>
                  <a:lnTo>
                    <a:pt x="3744572" y="0"/>
                  </a:lnTo>
                  <a:lnTo>
                    <a:pt x="3744572" y="1846714"/>
                  </a:lnTo>
                  <a:lnTo>
                    <a:pt x="0" y="1846714"/>
                  </a:lnTo>
                  <a:close/>
                </a:path>
              </a:pathLst>
            </a:custGeom>
            <a:solidFill>
              <a:srgbClr val="FFFFFF">
                <a:alpha val="52941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744572" cy="1894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5"/>
                </a:lnSpc>
              </a:pPr>
              <a:r>
                <a:rPr lang="en-US" sz="1775">
                  <a:solidFill>
                    <a:srgbClr val="FFFFFF">
                      <a:alpha val="52941"/>
                    </a:srgbClr>
                  </a:solidFill>
                  <a:latin typeface="Marykate"/>
                  <a:ea typeface="Marykate"/>
                  <a:cs typeface="Marykate"/>
                  <a:sym typeface="Marykate"/>
                </a:rPr>
                <a:t>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341991" y="293191"/>
            <a:ext cx="1420060" cy="1420060"/>
            <a:chOff x="0" y="0"/>
            <a:chExt cx="1893413" cy="18934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93413" cy="1893413"/>
            </a:xfrm>
            <a:custGeom>
              <a:avLst/>
              <a:gdLst/>
              <a:ahLst/>
              <a:cxnLst/>
              <a:rect r="r" b="b" t="t" l="l"/>
              <a:pathLst>
                <a:path h="1893413" w="1893413">
                  <a:moveTo>
                    <a:pt x="0" y="0"/>
                  </a:moveTo>
                  <a:lnTo>
                    <a:pt x="1893413" y="0"/>
                  </a:lnTo>
                  <a:lnTo>
                    <a:pt x="1893413" y="1893413"/>
                  </a:lnTo>
                  <a:lnTo>
                    <a:pt x="0" y="1893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839799" y="527514"/>
              <a:ext cx="213816" cy="213816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839799" y="1152084"/>
              <a:ext cx="213816" cy="213816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5400000">
            <a:off x="16549270" y="8548270"/>
            <a:ext cx="1420060" cy="1420060"/>
            <a:chOff x="0" y="0"/>
            <a:chExt cx="1893413" cy="18934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93413" cy="1893413"/>
            </a:xfrm>
            <a:custGeom>
              <a:avLst/>
              <a:gdLst/>
              <a:ahLst/>
              <a:cxnLst/>
              <a:rect r="r" b="b" t="t" l="l"/>
              <a:pathLst>
                <a:path h="1893413" w="1893413">
                  <a:moveTo>
                    <a:pt x="0" y="0"/>
                  </a:moveTo>
                  <a:lnTo>
                    <a:pt x="1893413" y="0"/>
                  </a:lnTo>
                  <a:lnTo>
                    <a:pt x="1893413" y="1893413"/>
                  </a:lnTo>
                  <a:lnTo>
                    <a:pt x="0" y="1893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839799" y="527514"/>
              <a:ext cx="213816" cy="213816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839799" y="1152084"/>
              <a:ext cx="213816" cy="213816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790599" y="1963635"/>
            <a:ext cx="522843" cy="5291591"/>
            <a:chOff x="0" y="0"/>
            <a:chExt cx="697124" cy="70554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3639353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4553284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5467215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381146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913931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827862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2741793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6997878" y="2866521"/>
            <a:ext cx="522843" cy="5291591"/>
            <a:chOff x="0" y="0"/>
            <a:chExt cx="697124" cy="705545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3639353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4553284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5467215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6381146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913931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827862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2741793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2570038" y="2866521"/>
            <a:ext cx="13083413" cy="547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1. Resize dan Konversi Warna</a:t>
            </a:r>
          </a:p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Setiap gambar wajah dikonversi ke format grayscale agar ukuran data lebih kecil dan pemrosesan lebih cepat.</a:t>
            </a:r>
          </a:p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Ukuran citra diubah menjadi 64 x 64 piksel untuk standarisasi dimensi input ke model.</a:t>
            </a:r>
          </a:p>
          <a:p>
            <a:pPr algn="l">
              <a:lnSpc>
                <a:spcPts val="3660"/>
              </a:lnSpc>
            </a:pPr>
          </a:p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2. Augmentasi Citra</a:t>
            </a:r>
          </a:p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Untuk menambah jumlah data dan membuat model lebih robust terhadap variasi, dilakukan augmentasi sederhana:</a:t>
            </a:r>
          </a:p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Flip Horizontal (pencerminan gambar secara horizontal)</a:t>
            </a:r>
          </a:p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Rotasi 90 Derajat (membantu model mengenali ekspresi dari sudut yang sedikit berbeda)</a:t>
            </a:r>
          </a:p>
          <a:p>
            <a:pPr algn="l">
              <a:lnSpc>
                <a:spcPts val="3660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5329866" y="1656101"/>
            <a:ext cx="7628267" cy="847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4"/>
              </a:lnSpc>
            </a:pPr>
            <a:r>
              <a:rPr lang="en-US" sz="5195">
                <a:solidFill>
                  <a:srgbClr val="3A3E61"/>
                </a:solidFill>
                <a:latin typeface="Unique"/>
                <a:ea typeface="Unique"/>
                <a:cs typeface="Unique"/>
                <a:sym typeface="Unique"/>
              </a:rPr>
              <a:t>preprocessing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58234" y="-1180902"/>
            <a:ext cx="11580664" cy="11580664"/>
          </a:xfrm>
          <a:custGeom>
            <a:avLst/>
            <a:gdLst/>
            <a:ahLst/>
            <a:cxnLst/>
            <a:rect r="r" b="b" t="t" l="l"/>
            <a:pathLst>
              <a:path h="11580664" w="11580664">
                <a:moveTo>
                  <a:pt x="0" y="0"/>
                </a:moveTo>
                <a:lnTo>
                  <a:pt x="11580664" y="0"/>
                </a:lnTo>
                <a:lnTo>
                  <a:pt x="11580664" y="11580665"/>
                </a:lnTo>
                <a:lnTo>
                  <a:pt x="0" y="11580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053475" y="0"/>
            <a:ext cx="11580664" cy="11580664"/>
          </a:xfrm>
          <a:custGeom>
            <a:avLst/>
            <a:gdLst/>
            <a:ahLst/>
            <a:cxnLst/>
            <a:rect r="r" b="b" t="t" l="l"/>
            <a:pathLst>
              <a:path h="11580664" w="11580664">
                <a:moveTo>
                  <a:pt x="0" y="0"/>
                </a:moveTo>
                <a:lnTo>
                  <a:pt x="11580664" y="0"/>
                </a:lnTo>
                <a:lnTo>
                  <a:pt x="11580664" y="11580664"/>
                </a:lnTo>
                <a:lnTo>
                  <a:pt x="0" y="11580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3715" y="1028700"/>
            <a:ext cx="15520570" cy="8229600"/>
          </a:xfrm>
          <a:custGeom>
            <a:avLst/>
            <a:gdLst/>
            <a:ahLst/>
            <a:cxnLst/>
            <a:rect r="r" b="b" t="t" l="l"/>
            <a:pathLst>
              <a:path h="8229600" w="15520570">
                <a:moveTo>
                  <a:pt x="0" y="0"/>
                </a:moveTo>
                <a:lnTo>
                  <a:pt x="15520570" y="0"/>
                </a:lnTo>
                <a:lnTo>
                  <a:pt x="155205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951" r="0" b="-1569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5434194" y="-2271724"/>
            <a:ext cx="7465864" cy="14813868"/>
          </a:xfrm>
          <a:custGeom>
            <a:avLst/>
            <a:gdLst/>
            <a:ahLst/>
            <a:cxnLst/>
            <a:rect r="r" b="b" t="t" l="l"/>
            <a:pathLst>
              <a:path h="14813868" w="7465864">
                <a:moveTo>
                  <a:pt x="0" y="0"/>
                </a:moveTo>
                <a:lnTo>
                  <a:pt x="7465865" y="0"/>
                </a:lnTo>
                <a:lnTo>
                  <a:pt x="7465865" y="14813868"/>
                </a:lnTo>
                <a:lnTo>
                  <a:pt x="0" y="14813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965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02909" y="1605368"/>
            <a:ext cx="14217672" cy="7011744"/>
            <a:chOff x="0" y="0"/>
            <a:chExt cx="3744572" cy="18467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44572" cy="1846714"/>
            </a:xfrm>
            <a:custGeom>
              <a:avLst/>
              <a:gdLst/>
              <a:ahLst/>
              <a:cxnLst/>
              <a:rect r="r" b="b" t="t" l="l"/>
              <a:pathLst>
                <a:path h="1846714" w="3744572">
                  <a:moveTo>
                    <a:pt x="0" y="0"/>
                  </a:moveTo>
                  <a:lnTo>
                    <a:pt x="3744572" y="0"/>
                  </a:lnTo>
                  <a:lnTo>
                    <a:pt x="3744572" y="1846714"/>
                  </a:lnTo>
                  <a:lnTo>
                    <a:pt x="0" y="1846714"/>
                  </a:lnTo>
                  <a:close/>
                </a:path>
              </a:pathLst>
            </a:custGeom>
            <a:solidFill>
              <a:srgbClr val="FFFFFF">
                <a:alpha val="52941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744572" cy="1894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5"/>
                </a:lnSpc>
              </a:pPr>
              <a:r>
                <a:rPr lang="en-US" sz="1775">
                  <a:solidFill>
                    <a:srgbClr val="FFFFFF">
                      <a:alpha val="52941"/>
                    </a:srgbClr>
                  </a:solidFill>
                  <a:latin typeface="Marykate"/>
                  <a:ea typeface="Marykate"/>
                  <a:cs typeface="Marykate"/>
                  <a:sym typeface="Marykate"/>
                </a:rPr>
                <a:t>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341991" y="293191"/>
            <a:ext cx="1420060" cy="1420060"/>
            <a:chOff x="0" y="0"/>
            <a:chExt cx="1893413" cy="18934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93413" cy="1893413"/>
            </a:xfrm>
            <a:custGeom>
              <a:avLst/>
              <a:gdLst/>
              <a:ahLst/>
              <a:cxnLst/>
              <a:rect r="r" b="b" t="t" l="l"/>
              <a:pathLst>
                <a:path h="1893413" w="1893413">
                  <a:moveTo>
                    <a:pt x="0" y="0"/>
                  </a:moveTo>
                  <a:lnTo>
                    <a:pt x="1893413" y="0"/>
                  </a:lnTo>
                  <a:lnTo>
                    <a:pt x="1893413" y="1893413"/>
                  </a:lnTo>
                  <a:lnTo>
                    <a:pt x="0" y="1893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839799" y="527514"/>
              <a:ext cx="213816" cy="213816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839799" y="1152084"/>
              <a:ext cx="213816" cy="213816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5400000">
            <a:off x="16549270" y="8548270"/>
            <a:ext cx="1420060" cy="1420060"/>
            <a:chOff x="0" y="0"/>
            <a:chExt cx="1893413" cy="18934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93413" cy="1893413"/>
            </a:xfrm>
            <a:custGeom>
              <a:avLst/>
              <a:gdLst/>
              <a:ahLst/>
              <a:cxnLst/>
              <a:rect r="r" b="b" t="t" l="l"/>
              <a:pathLst>
                <a:path h="1893413" w="1893413">
                  <a:moveTo>
                    <a:pt x="0" y="0"/>
                  </a:moveTo>
                  <a:lnTo>
                    <a:pt x="1893413" y="0"/>
                  </a:lnTo>
                  <a:lnTo>
                    <a:pt x="1893413" y="1893413"/>
                  </a:lnTo>
                  <a:lnTo>
                    <a:pt x="0" y="1893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839799" y="527514"/>
              <a:ext cx="213816" cy="213816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839799" y="1152084"/>
              <a:ext cx="213816" cy="213816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790599" y="1963635"/>
            <a:ext cx="522843" cy="5291591"/>
            <a:chOff x="0" y="0"/>
            <a:chExt cx="697124" cy="70554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3639353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4553284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5467215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381146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913931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827862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2741793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6997878" y="2866521"/>
            <a:ext cx="522843" cy="5291591"/>
            <a:chOff x="0" y="0"/>
            <a:chExt cx="697124" cy="705545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3639353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4553284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5467215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6381146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913931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827862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2741793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2570038" y="2493605"/>
            <a:ext cx="13083413" cy="6860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6"/>
              </a:lnSpc>
            </a:pPr>
            <a:r>
              <a:rPr lang="en-US" sz="28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3</a:t>
            </a:r>
            <a:r>
              <a:rPr lang="en-US" sz="28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. Flatten Image (untuk model non-CNN)</a:t>
            </a:r>
          </a:p>
          <a:p>
            <a:pPr algn="l" marL="604521" indent="-302261" lvl="1">
              <a:lnSpc>
                <a:spcPts val="3416"/>
              </a:lnSpc>
              <a:buFont typeface="Arial"/>
              <a:buChar char="•"/>
            </a:pPr>
            <a:r>
              <a:rPr lang="en-US" sz="28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Setelah augmentasi, citra 2D dikonversi menjadi array 1D (4096 piksel) untuk keperluan input ke model seperti Random Forest, SVM, KNN.</a:t>
            </a:r>
          </a:p>
          <a:p>
            <a:pPr algn="l">
              <a:lnSpc>
                <a:spcPts val="3416"/>
              </a:lnSpc>
            </a:pPr>
            <a:r>
              <a:rPr lang="en-US" sz="28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4. Encoding Label Ekspresi</a:t>
            </a:r>
          </a:p>
          <a:p>
            <a:pPr algn="l" marL="604521" indent="-302261" lvl="1">
              <a:lnSpc>
                <a:spcPts val="3416"/>
              </a:lnSpc>
              <a:buFont typeface="Arial"/>
              <a:buChar char="•"/>
            </a:pPr>
            <a:r>
              <a:rPr lang="en-US" sz="28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Ekspresi wajah diklasifikasi menjadi 4 kelas utama:</a:t>
            </a:r>
          </a:p>
          <a:p>
            <a:pPr algn="l" marL="1209042" indent="-403014" lvl="2">
              <a:lnSpc>
                <a:spcPts val="3416"/>
              </a:lnSpc>
              <a:buFont typeface="Arial"/>
              <a:buChar char="⚬"/>
            </a:pPr>
            <a:r>
              <a:rPr lang="en-US" sz="28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neutral, happy, sad, angry</a:t>
            </a:r>
          </a:p>
          <a:p>
            <a:pPr algn="l" marL="604521" indent="-302261" lvl="1">
              <a:lnSpc>
                <a:spcPts val="3416"/>
              </a:lnSpc>
              <a:buFont typeface="Arial"/>
              <a:buChar char="•"/>
            </a:pPr>
            <a:r>
              <a:rPr lang="en-US" sz="28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Label dikodekan secara numerik dengan LabelEncoder:</a:t>
            </a:r>
          </a:p>
          <a:p>
            <a:pPr algn="l" marL="1209042" indent="-403014" lvl="2">
              <a:lnSpc>
                <a:spcPts val="3416"/>
              </a:lnSpc>
              <a:buFont typeface="Arial"/>
              <a:buChar char="⚬"/>
            </a:pPr>
            <a:r>
              <a:rPr lang="en-US" sz="28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neutral → 0</a:t>
            </a:r>
          </a:p>
          <a:p>
            <a:pPr algn="l" marL="1209042" indent="-403014" lvl="2">
              <a:lnSpc>
                <a:spcPts val="3416"/>
              </a:lnSpc>
              <a:buFont typeface="Arial"/>
              <a:buChar char="⚬"/>
            </a:pPr>
            <a:r>
              <a:rPr lang="en-US" sz="28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happy → 1</a:t>
            </a:r>
          </a:p>
          <a:p>
            <a:pPr algn="l" marL="1209042" indent="-403014" lvl="2">
              <a:lnSpc>
                <a:spcPts val="3416"/>
              </a:lnSpc>
              <a:buFont typeface="Arial"/>
              <a:buChar char="⚬"/>
            </a:pPr>
            <a:r>
              <a:rPr lang="en-US" sz="28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sad → 2</a:t>
            </a:r>
          </a:p>
          <a:p>
            <a:pPr algn="l" marL="1209042" indent="-403014" lvl="2">
              <a:lnSpc>
                <a:spcPts val="3416"/>
              </a:lnSpc>
              <a:buFont typeface="Arial"/>
              <a:buChar char="⚬"/>
            </a:pPr>
            <a:r>
              <a:rPr lang="en-US" sz="28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angry → 3</a:t>
            </a:r>
          </a:p>
          <a:p>
            <a:pPr algn="l">
              <a:lnSpc>
                <a:spcPts val="3416"/>
              </a:lnSpc>
            </a:pPr>
            <a:r>
              <a:rPr lang="en-US" sz="28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5. Jumlah Data Akhir</a:t>
            </a:r>
          </a:p>
          <a:p>
            <a:pPr algn="l" marL="604521" indent="-302261" lvl="1">
              <a:lnSpc>
                <a:spcPts val="3416"/>
              </a:lnSpc>
              <a:buFont typeface="Arial"/>
              <a:buChar char="•"/>
            </a:pPr>
            <a:r>
              <a:rPr lang="en-US" sz="28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Sebelum augmentasi: 1.872 gambar</a:t>
            </a:r>
          </a:p>
          <a:p>
            <a:pPr algn="l" marL="604521" indent="-302261" lvl="1">
              <a:lnSpc>
                <a:spcPts val="3416"/>
              </a:lnSpc>
              <a:buFont typeface="Arial"/>
              <a:buChar char="•"/>
            </a:pPr>
            <a:r>
              <a:rPr lang="en-US" sz="28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Setelah augmentasi: 5.616 gambar</a:t>
            </a:r>
          </a:p>
          <a:p>
            <a:pPr algn="l">
              <a:lnSpc>
                <a:spcPts val="3416"/>
              </a:lnSpc>
            </a:pPr>
          </a:p>
          <a:p>
            <a:pPr algn="l">
              <a:lnSpc>
                <a:spcPts val="3416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5329866" y="1656101"/>
            <a:ext cx="7628267" cy="847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4"/>
              </a:lnSpc>
            </a:pPr>
            <a:r>
              <a:rPr lang="en-US" sz="5195">
                <a:solidFill>
                  <a:srgbClr val="3A3E61"/>
                </a:solidFill>
                <a:latin typeface="Unique"/>
                <a:ea typeface="Unique"/>
                <a:cs typeface="Unique"/>
                <a:sym typeface="Unique"/>
              </a:rPr>
              <a:t>preprocessing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12816">
            <a:off x="-4292634" y="-1843060"/>
            <a:ext cx="13973120" cy="13973120"/>
          </a:xfrm>
          <a:custGeom>
            <a:avLst/>
            <a:gdLst/>
            <a:ahLst/>
            <a:cxnLst/>
            <a:rect r="r" b="b" t="t" l="l"/>
            <a:pathLst>
              <a:path h="13973120" w="13973120">
                <a:moveTo>
                  <a:pt x="0" y="0"/>
                </a:moveTo>
                <a:lnTo>
                  <a:pt x="13973120" y="0"/>
                </a:lnTo>
                <a:lnTo>
                  <a:pt x="13973120" y="13973120"/>
                </a:lnTo>
                <a:lnTo>
                  <a:pt x="0" y="1397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15720" y="1034564"/>
            <a:ext cx="14456560" cy="7665421"/>
          </a:xfrm>
          <a:custGeom>
            <a:avLst/>
            <a:gdLst/>
            <a:ahLst/>
            <a:cxnLst/>
            <a:rect r="r" b="b" t="t" l="l"/>
            <a:pathLst>
              <a:path h="7665421" w="14456560">
                <a:moveTo>
                  <a:pt x="0" y="0"/>
                </a:moveTo>
                <a:lnTo>
                  <a:pt x="14456560" y="0"/>
                </a:lnTo>
                <a:lnTo>
                  <a:pt x="14456560" y="7665422"/>
                </a:lnTo>
                <a:lnTo>
                  <a:pt x="0" y="7665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951" r="0" b="-1569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688519" y="-2039600"/>
            <a:ext cx="6954044" cy="13798307"/>
          </a:xfrm>
          <a:custGeom>
            <a:avLst/>
            <a:gdLst/>
            <a:ahLst/>
            <a:cxnLst/>
            <a:rect r="r" b="b" t="t" l="l"/>
            <a:pathLst>
              <a:path h="13798307" w="6954044">
                <a:moveTo>
                  <a:pt x="0" y="0"/>
                </a:moveTo>
                <a:lnTo>
                  <a:pt x="6954044" y="0"/>
                </a:lnTo>
                <a:lnTo>
                  <a:pt x="6954044" y="13798307"/>
                </a:lnTo>
                <a:lnTo>
                  <a:pt x="0" y="13798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965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92465" y="1571699"/>
            <a:ext cx="13242983" cy="6531055"/>
            <a:chOff x="0" y="0"/>
            <a:chExt cx="3744572" cy="18467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44572" cy="1846714"/>
            </a:xfrm>
            <a:custGeom>
              <a:avLst/>
              <a:gdLst/>
              <a:ahLst/>
              <a:cxnLst/>
              <a:rect r="r" b="b" t="t" l="l"/>
              <a:pathLst>
                <a:path h="1846714" w="3744572">
                  <a:moveTo>
                    <a:pt x="0" y="0"/>
                  </a:moveTo>
                  <a:lnTo>
                    <a:pt x="3744572" y="0"/>
                  </a:lnTo>
                  <a:lnTo>
                    <a:pt x="3744572" y="1846714"/>
                  </a:lnTo>
                  <a:lnTo>
                    <a:pt x="0" y="1846714"/>
                  </a:lnTo>
                  <a:close/>
                </a:path>
              </a:pathLst>
            </a:custGeom>
            <a:solidFill>
              <a:srgbClr val="FFFFFF">
                <a:alpha val="5294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744572" cy="1894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5"/>
                </a:lnSpc>
              </a:pPr>
              <a:r>
                <a:rPr lang="en-US" sz="1775">
                  <a:solidFill>
                    <a:srgbClr val="FFFFFF">
                      <a:alpha val="52941"/>
                    </a:srgbClr>
                  </a:solidFill>
                  <a:latin typeface="Marykate"/>
                  <a:ea typeface="Marykate"/>
                  <a:cs typeface="Marykate"/>
                  <a:sym typeface="Marykate"/>
                </a:rPr>
                <a:t> 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329866" y="1656101"/>
            <a:ext cx="7628267" cy="847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4"/>
              </a:lnSpc>
            </a:pPr>
            <a:r>
              <a:rPr lang="en-US" sz="5195">
                <a:solidFill>
                  <a:srgbClr val="3A3E61"/>
                </a:solidFill>
                <a:latin typeface="Unique"/>
                <a:ea typeface="Unique"/>
                <a:cs typeface="Unique"/>
                <a:sym typeface="Unique"/>
              </a:rPr>
              <a:t>Pembagian 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28583" y="3127573"/>
            <a:ext cx="12673915" cy="2667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499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Komposisi:</a:t>
            </a:r>
          </a:p>
          <a:p>
            <a:pPr algn="l" marL="755647" indent="-377824" lvl="1">
              <a:lnSpc>
                <a:spcPts val="4269"/>
              </a:lnSpc>
              <a:buFont typeface="Arial"/>
              <a:buChar char="•"/>
            </a:pPr>
            <a:r>
              <a:rPr lang="en-US" sz="3499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Train set: 80%</a:t>
            </a:r>
          </a:p>
          <a:p>
            <a:pPr algn="l" marL="755647" indent="-377824" lvl="1">
              <a:lnSpc>
                <a:spcPts val="4269"/>
              </a:lnSpc>
              <a:buFont typeface="Arial"/>
              <a:buChar char="•"/>
            </a:pPr>
            <a:r>
              <a:rPr lang="en-US" sz="3499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Test set: 20%</a:t>
            </a:r>
          </a:p>
          <a:p>
            <a:pPr algn="l" marL="755647" indent="-377824" lvl="1">
              <a:lnSpc>
                <a:spcPts val="4269"/>
              </a:lnSpc>
              <a:buFont typeface="Arial"/>
              <a:buChar char="•"/>
            </a:pPr>
            <a:r>
              <a:rPr lang="en-US" sz="3499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Stratifikasi dilakukan untuk menjaga distribusi label</a:t>
            </a:r>
          </a:p>
          <a:p>
            <a:pPr algn="l">
              <a:lnSpc>
                <a:spcPts val="426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-2700000">
            <a:off x="364516" y="631975"/>
            <a:ext cx="2381963" cy="2457935"/>
          </a:xfrm>
          <a:custGeom>
            <a:avLst/>
            <a:gdLst/>
            <a:ahLst/>
            <a:cxnLst/>
            <a:rect r="r" b="b" t="t" l="l"/>
            <a:pathLst>
              <a:path h="2457935" w="2381963">
                <a:moveTo>
                  <a:pt x="0" y="0"/>
                </a:moveTo>
                <a:lnTo>
                  <a:pt x="2381963" y="0"/>
                </a:lnTo>
                <a:lnTo>
                  <a:pt x="2381963" y="2457935"/>
                </a:lnTo>
                <a:lnTo>
                  <a:pt x="0" y="24579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499016">
            <a:off x="15556636" y="7348224"/>
            <a:ext cx="2381963" cy="2457935"/>
          </a:xfrm>
          <a:custGeom>
            <a:avLst/>
            <a:gdLst/>
            <a:ahLst/>
            <a:cxnLst/>
            <a:rect r="r" b="b" t="t" l="l"/>
            <a:pathLst>
              <a:path h="2457935" w="2381963">
                <a:moveTo>
                  <a:pt x="0" y="0"/>
                </a:moveTo>
                <a:lnTo>
                  <a:pt x="2381963" y="0"/>
                </a:lnTo>
                <a:lnTo>
                  <a:pt x="2381963" y="2457935"/>
                </a:lnTo>
                <a:lnTo>
                  <a:pt x="0" y="24579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H="true">
            <a:off x="-540252" y="3407153"/>
            <a:ext cx="1568952" cy="5170039"/>
          </a:xfrm>
          <a:prstGeom prst="line">
            <a:avLst/>
          </a:prstGeom>
          <a:ln cap="rnd" w="76200">
            <a:solidFill>
              <a:srgbClr val="9AA5D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283133" y="3701157"/>
            <a:ext cx="38100" cy="6991254"/>
          </a:xfrm>
          <a:prstGeom prst="line">
            <a:avLst/>
          </a:prstGeom>
          <a:ln cap="rnd" w="76200">
            <a:solidFill>
              <a:srgbClr val="9AA5DF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63162">
            <a:off x="-2745472" y="-4218862"/>
            <a:ext cx="11863790" cy="11863790"/>
          </a:xfrm>
          <a:custGeom>
            <a:avLst/>
            <a:gdLst/>
            <a:ahLst/>
            <a:cxnLst/>
            <a:rect r="r" b="b" t="t" l="l"/>
            <a:pathLst>
              <a:path h="11863790" w="11863790">
                <a:moveTo>
                  <a:pt x="0" y="0"/>
                </a:moveTo>
                <a:lnTo>
                  <a:pt x="11863789" y="0"/>
                </a:lnTo>
                <a:lnTo>
                  <a:pt x="11863789" y="11863790"/>
                </a:lnTo>
                <a:lnTo>
                  <a:pt x="0" y="11863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02090" y="-1322495"/>
            <a:ext cx="5312174" cy="6071055"/>
          </a:xfrm>
          <a:custGeom>
            <a:avLst/>
            <a:gdLst/>
            <a:ahLst/>
            <a:cxnLst/>
            <a:rect r="r" b="b" t="t" l="l"/>
            <a:pathLst>
              <a:path h="6071055" w="5312174">
                <a:moveTo>
                  <a:pt x="0" y="0"/>
                </a:moveTo>
                <a:lnTo>
                  <a:pt x="5312174" y="0"/>
                </a:lnTo>
                <a:lnTo>
                  <a:pt x="5312174" y="6071055"/>
                </a:lnTo>
                <a:lnTo>
                  <a:pt x="0" y="6071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93216">
            <a:off x="-1049628" y="6066657"/>
            <a:ext cx="5312174" cy="6071055"/>
          </a:xfrm>
          <a:custGeom>
            <a:avLst/>
            <a:gdLst/>
            <a:ahLst/>
            <a:cxnLst/>
            <a:rect r="r" b="b" t="t" l="l"/>
            <a:pathLst>
              <a:path h="6071055" w="5312174">
                <a:moveTo>
                  <a:pt x="0" y="0"/>
                </a:moveTo>
                <a:lnTo>
                  <a:pt x="5312173" y="0"/>
                </a:lnTo>
                <a:lnTo>
                  <a:pt x="5312173" y="6071055"/>
                </a:lnTo>
                <a:lnTo>
                  <a:pt x="0" y="6071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11705" y="651325"/>
            <a:ext cx="16864590" cy="8984349"/>
            <a:chOff x="0" y="0"/>
            <a:chExt cx="4441703" cy="23662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1703" cy="2366248"/>
            </a:xfrm>
            <a:custGeom>
              <a:avLst/>
              <a:gdLst/>
              <a:ahLst/>
              <a:cxnLst/>
              <a:rect r="r" b="b" t="t" l="l"/>
              <a:pathLst>
                <a:path h="2366248" w="4441703">
                  <a:moveTo>
                    <a:pt x="23412" y="0"/>
                  </a:moveTo>
                  <a:lnTo>
                    <a:pt x="4418290" y="0"/>
                  </a:lnTo>
                  <a:cubicBezTo>
                    <a:pt x="4424500" y="0"/>
                    <a:pt x="4430455" y="2467"/>
                    <a:pt x="4434845" y="6857"/>
                  </a:cubicBezTo>
                  <a:cubicBezTo>
                    <a:pt x="4439236" y="11248"/>
                    <a:pt x="4441703" y="17203"/>
                    <a:pt x="4441703" y="23412"/>
                  </a:cubicBezTo>
                  <a:lnTo>
                    <a:pt x="4441703" y="2342836"/>
                  </a:lnTo>
                  <a:cubicBezTo>
                    <a:pt x="4441703" y="2355766"/>
                    <a:pt x="4431221" y="2366248"/>
                    <a:pt x="4418290" y="2366248"/>
                  </a:cubicBezTo>
                  <a:lnTo>
                    <a:pt x="23412" y="2366248"/>
                  </a:lnTo>
                  <a:cubicBezTo>
                    <a:pt x="17203" y="2366248"/>
                    <a:pt x="11248" y="2363782"/>
                    <a:pt x="6857" y="2359391"/>
                  </a:cubicBezTo>
                  <a:cubicBezTo>
                    <a:pt x="2467" y="2355000"/>
                    <a:pt x="0" y="2349045"/>
                    <a:pt x="0" y="2342836"/>
                  </a:cubicBezTo>
                  <a:lnTo>
                    <a:pt x="0" y="23412"/>
                  </a:lnTo>
                  <a:cubicBezTo>
                    <a:pt x="0" y="10482"/>
                    <a:pt x="10482" y="0"/>
                    <a:pt x="234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9AA5DF"/>
              </a:solidFill>
              <a:prstDash val="dash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441703" cy="2413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9641002" y="-2712651"/>
            <a:ext cx="3168788" cy="11640912"/>
          </a:xfrm>
          <a:custGeom>
            <a:avLst/>
            <a:gdLst/>
            <a:ahLst/>
            <a:cxnLst/>
            <a:rect r="r" b="b" t="t" l="l"/>
            <a:pathLst>
              <a:path h="11640912" w="3168788">
                <a:moveTo>
                  <a:pt x="0" y="0"/>
                </a:moveTo>
                <a:lnTo>
                  <a:pt x="3168788" y="0"/>
                </a:lnTo>
                <a:lnTo>
                  <a:pt x="3168788" y="11640912"/>
                </a:lnTo>
                <a:lnTo>
                  <a:pt x="0" y="11640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717" t="0" r="-91904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592616" y="1702701"/>
            <a:ext cx="11265561" cy="2810209"/>
            <a:chOff x="0" y="0"/>
            <a:chExt cx="3185439" cy="7946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85439" cy="794612"/>
            </a:xfrm>
            <a:custGeom>
              <a:avLst/>
              <a:gdLst/>
              <a:ahLst/>
              <a:cxnLst/>
              <a:rect r="r" b="b" t="t" l="l"/>
              <a:pathLst>
                <a:path h="794612" w="3185439">
                  <a:moveTo>
                    <a:pt x="0" y="0"/>
                  </a:moveTo>
                  <a:lnTo>
                    <a:pt x="3185439" y="0"/>
                  </a:lnTo>
                  <a:lnTo>
                    <a:pt x="3185439" y="794612"/>
                  </a:lnTo>
                  <a:lnTo>
                    <a:pt x="0" y="794612"/>
                  </a:lnTo>
                  <a:close/>
                </a:path>
              </a:pathLst>
            </a:custGeom>
            <a:solidFill>
              <a:srgbClr val="FFFFFF">
                <a:alpha val="52941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185439" cy="842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5"/>
                </a:lnSpc>
              </a:pPr>
              <a:r>
                <a:rPr lang="en-US" sz="1775">
                  <a:solidFill>
                    <a:srgbClr val="FFFFFF">
                      <a:alpha val="52941"/>
                    </a:srgbClr>
                  </a:solidFill>
                  <a:latin typeface="Marykate"/>
                  <a:ea typeface="Marykate"/>
                  <a:cs typeface="Marykate"/>
                  <a:sym typeface="Marykate"/>
                </a:rPr>
                <a:t> 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5400000">
            <a:off x="9641002" y="1358739"/>
            <a:ext cx="3168788" cy="11640912"/>
          </a:xfrm>
          <a:custGeom>
            <a:avLst/>
            <a:gdLst/>
            <a:ahLst/>
            <a:cxnLst/>
            <a:rect r="r" b="b" t="t" l="l"/>
            <a:pathLst>
              <a:path h="11640912" w="3168788">
                <a:moveTo>
                  <a:pt x="0" y="0"/>
                </a:moveTo>
                <a:lnTo>
                  <a:pt x="3168788" y="0"/>
                </a:lnTo>
                <a:lnTo>
                  <a:pt x="3168788" y="11640912"/>
                </a:lnTo>
                <a:lnTo>
                  <a:pt x="0" y="11640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717" t="0" r="-91904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592616" y="5774091"/>
            <a:ext cx="11265561" cy="2810209"/>
            <a:chOff x="0" y="0"/>
            <a:chExt cx="3185439" cy="7946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85439" cy="794612"/>
            </a:xfrm>
            <a:custGeom>
              <a:avLst/>
              <a:gdLst/>
              <a:ahLst/>
              <a:cxnLst/>
              <a:rect r="r" b="b" t="t" l="l"/>
              <a:pathLst>
                <a:path h="794612" w="3185439">
                  <a:moveTo>
                    <a:pt x="0" y="0"/>
                  </a:moveTo>
                  <a:lnTo>
                    <a:pt x="3185439" y="0"/>
                  </a:lnTo>
                  <a:lnTo>
                    <a:pt x="3185439" y="794612"/>
                  </a:lnTo>
                  <a:lnTo>
                    <a:pt x="0" y="794612"/>
                  </a:lnTo>
                  <a:close/>
                </a:path>
              </a:pathLst>
            </a:custGeom>
            <a:solidFill>
              <a:srgbClr val="FFFFFF">
                <a:alpha val="52941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185439" cy="842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5"/>
                </a:lnSpc>
              </a:pPr>
              <a:r>
                <a:rPr lang="en-US" sz="1775">
                  <a:solidFill>
                    <a:srgbClr val="FFFFFF">
                      <a:alpha val="52941"/>
                    </a:srgbClr>
                  </a:solidFill>
                  <a:latin typeface="Marykate"/>
                  <a:ea typeface="Marykate"/>
                  <a:cs typeface="Marykate"/>
                  <a:sym typeface="Marykate"/>
                </a:rPr>
                <a:t> 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4547677" y="3107805"/>
            <a:ext cx="857263" cy="1902275"/>
          </a:xfrm>
          <a:prstGeom prst="line">
            <a:avLst/>
          </a:prstGeom>
          <a:ln cap="rnd" w="66675">
            <a:solidFill>
              <a:srgbClr val="F1EDE2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4547677" y="5143500"/>
            <a:ext cx="857263" cy="2035695"/>
          </a:xfrm>
          <a:prstGeom prst="line">
            <a:avLst/>
          </a:prstGeom>
          <a:ln cap="rnd" w="66675">
            <a:solidFill>
              <a:srgbClr val="F1EDE2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5400000">
            <a:off x="3837647" y="4327806"/>
            <a:ext cx="1420060" cy="1420060"/>
            <a:chOff x="0" y="0"/>
            <a:chExt cx="1893413" cy="18934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93413" cy="1893413"/>
            </a:xfrm>
            <a:custGeom>
              <a:avLst/>
              <a:gdLst/>
              <a:ahLst/>
              <a:cxnLst/>
              <a:rect r="r" b="b" t="t" l="l"/>
              <a:pathLst>
                <a:path h="1893413" w="1893413">
                  <a:moveTo>
                    <a:pt x="0" y="0"/>
                  </a:moveTo>
                  <a:lnTo>
                    <a:pt x="1893413" y="0"/>
                  </a:lnTo>
                  <a:lnTo>
                    <a:pt x="1893413" y="1893413"/>
                  </a:lnTo>
                  <a:lnTo>
                    <a:pt x="0" y="1893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839799" y="527514"/>
              <a:ext cx="213816" cy="21381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839799" y="1152084"/>
              <a:ext cx="213816" cy="213816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0">
            <a:off x="1028700" y="1028700"/>
            <a:ext cx="592806" cy="2562077"/>
            <a:chOff x="0" y="0"/>
            <a:chExt cx="790408" cy="341610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31094" y="913931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5" y="0"/>
                  </a:lnTo>
                  <a:lnTo>
                    <a:pt x="697125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62189" y="1827862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93283" y="2741793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5" y="0"/>
                  </a:lnTo>
                  <a:lnTo>
                    <a:pt x="697125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028700" y="6696223"/>
            <a:ext cx="592806" cy="2562077"/>
            <a:chOff x="0" y="0"/>
            <a:chExt cx="790408" cy="341610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31094" y="913931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5" y="0"/>
                  </a:lnTo>
                  <a:lnTo>
                    <a:pt x="697125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62189" y="1827862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93283" y="2741793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5" y="0"/>
                  </a:lnTo>
                  <a:lnTo>
                    <a:pt x="697125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219296" y="4691410"/>
            <a:ext cx="2558829" cy="847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4"/>
              </a:lnSpc>
            </a:pPr>
            <a:r>
              <a:rPr lang="en-US" sz="5195">
                <a:solidFill>
                  <a:srgbClr val="FFFFFF"/>
                </a:solidFill>
                <a:latin typeface="Unique"/>
                <a:ea typeface="Unique"/>
                <a:cs typeface="Unique"/>
                <a:sym typeface="Unique"/>
              </a:rPr>
              <a:t>model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180976" y="1791641"/>
            <a:ext cx="10387707" cy="2613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8"/>
              </a:lnSpc>
            </a:pPr>
            <a:r>
              <a:rPr lang="en-US" sz="24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Random Forest + PCA</a:t>
            </a:r>
          </a:p>
          <a:p>
            <a:pPr algn="l" marL="518160" indent="-259080" lvl="1">
              <a:lnSpc>
                <a:spcPts val="2928"/>
              </a:lnSpc>
              <a:buFont typeface="Arial"/>
              <a:buChar char="•"/>
            </a:pPr>
            <a:r>
              <a:rPr lang="en-US" sz="24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PCA</a:t>
            </a:r>
            <a:r>
              <a:rPr lang="en-US" sz="24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 (Principal Component Analysis): Mengurangi dimensi data menjadi 100 komponen utama untuk mempercepat dan meningkatkan efektivitas pelatihan.</a:t>
            </a:r>
          </a:p>
          <a:p>
            <a:pPr algn="l" marL="518160" indent="-259080" lvl="1">
              <a:lnSpc>
                <a:spcPts val="2928"/>
              </a:lnSpc>
              <a:buFont typeface="Arial"/>
              <a:buChar char="•"/>
            </a:pPr>
            <a:r>
              <a:rPr lang="en-US" sz="24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Random Forest:</a:t>
            </a:r>
            <a:r>
              <a:rPr lang="en-US" sz="24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 Model ensemble berbasis banyak pohon keputusan, mengambil rata-rata hasil prediksi.</a:t>
            </a:r>
          </a:p>
          <a:p>
            <a:pPr algn="l" marL="518160" indent="-259080" lvl="1">
              <a:lnSpc>
                <a:spcPts val="2928"/>
              </a:lnSpc>
              <a:buFont typeface="Arial"/>
              <a:buChar char="•"/>
            </a:pPr>
            <a:r>
              <a:rPr lang="en-US" sz="24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Hasil Akurasi: ~79.5% setelah augmentasi</a:t>
            </a:r>
          </a:p>
          <a:p>
            <a:pPr algn="l">
              <a:lnSpc>
                <a:spcPts val="2928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6180976" y="6106932"/>
            <a:ext cx="10387707" cy="187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8"/>
              </a:lnSpc>
            </a:pPr>
            <a:r>
              <a:rPr lang="en-US" sz="24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KNN (K-Nearest Neighbors)</a:t>
            </a:r>
          </a:p>
          <a:p>
            <a:pPr algn="l" marL="518160" indent="-259080" lvl="1">
              <a:lnSpc>
                <a:spcPts val="2928"/>
              </a:lnSpc>
              <a:buFont typeface="Arial"/>
              <a:buChar char="•"/>
            </a:pPr>
            <a:r>
              <a:rPr lang="en-US" sz="24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Klasifikasi dilakukan b</a:t>
            </a:r>
            <a:r>
              <a:rPr lang="en-US" sz="24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erdasarkan mayoritas label dari k tetangga terdekat dalam ruang fitur.</a:t>
            </a:r>
          </a:p>
          <a:p>
            <a:pPr algn="l" marL="518160" indent="-259080" lvl="1">
              <a:lnSpc>
                <a:spcPts val="2928"/>
              </a:lnSpc>
              <a:buFont typeface="Arial"/>
              <a:buChar char="•"/>
            </a:pPr>
            <a:r>
              <a:rPr lang="en-US" sz="24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Hasil Akurasi: ~50% setelah augmentasi</a:t>
            </a:r>
          </a:p>
          <a:p>
            <a:pPr algn="l">
              <a:lnSpc>
                <a:spcPts val="2928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25189">
            <a:off x="15794744" y="5386987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02090" y="-1322495"/>
            <a:ext cx="5312174" cy="6071055"/>
          </a:xfrm>
          <a:custGeom>
            <a:avLst/>
            <a:gdLst/>
            <a:ahLst/>
            <a:cxnLst/>
            <a:rect r="r" b="b" t="t" l="l"/>
            <a:pathLst>
              <a:path h="6071055" w="5312174">
                <a:moveTo>
                  <a:pt x="0" y="0"/>
                </a:moveTo>
                <a:lnTo>
                  <a:pt x="5312174" y="0"/>
                </a:lnTo>
                <a:lnTo>
                  <a:pt x="5312174" y="6071055"/>
                </a:lnTo>
                <a:lnTo>
                  <a:pt x="0" y="6071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25189">
            <a:off x="-5688281" y="-4678754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593216">
            <a:off x="-1049628" y="6066657"/>
            <a:ext cx="5312174" cy="6071055"/>
          </a:xfrm>
          <a:custGeom>
            <a:avLst/>
            <a:gdLst/>
            <a:ahLst/>
            <a:cxnLst/>
            <a:rect r="r" b="b" t="t" l="l"/>
            <a:pathLst>
              <a:path h="6071055" w="5312174">
                <a:moveTo>
                  <a:pt x="0" y="0"/>
                </a:moveTo>
                <a:lnTo>
                  <a:pt x="5312173" y="0"/>
                </a:lnTo>
                <a:lnTo>
                  <a:pt x="5312173" y="6071055"/>
                </a:lnTo>
                <a:lnTo>
                  <a:pt x="0" y="6071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503096" y="7910545"/>
            <a:ext cx="1853455" cy="1853455"/>
            <a:chOff x="0" y="0"/>
            <a:chExt cx="2471273" cy="24712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71273" cy="2471273"/>
            </a:xfrm>
            <a:custGeom>
              <a:avLst/>
              <a:gdLst/>
              <a:ahLst/>
              <a:cxnLst/>
              <a:rect r="r" b="b" t="t" l="l"/>
              <a:pathLst>
                <a:path h="2471273" w="2471273">
                  <a:moveTo>
                    <a:pt x="0" y="0"/>
                  </a:moveTo>
                  <a:lnTo>
                    <a:pt x="2471273" y="0"/>
                  </a:lnTo>
                  <a:lnTo>
                    <a:pt x="2471273" y="2471273"/>
                  </a:lnTo>
                  <a:lnTo>
                    <a:pt x="0" y="247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1096101" y="688508"/>
              <a:ext cx="279071" cy="279071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096101" y="1503694"/>
              <a:ext cx="279071" cy="27907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4" id="14"/>
          <p:cNvSpPr/>
          <p:nvPr/>
        </p:nvSpPr>
        <p:spPr>
          <a:xfrm flipH="false" flipV="false" rot="-5400000">
            <a:off x="5563590" y="-1972789"/>
            <a:ext cx="3266710" cy="11534244"/>
          </a:xfrm>
          <a:custGeom>
            <a:avLst/>
            <a:gdLst/>
            <a:ahLst/>
            <a:cxnLst/>
            <a:rect r="r" b="b" t="t" l="l"/>
            <a:pathLst>
              <a:path h="11534244" w="3266710">
                <a:moveTo>
                  <a:pt x="0" y="0"/>
                </a:moveTo>
                <a:lnTo>
                  <a:pt x="3266710" y="0"/>
                </a:lnTo>
                <a:lnTo>
                  <a:pt x="3266710" y="11534244"/>
                </a:lnTo>
                <a:lnTo>
                  <a:pt x="0" y="11534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326" t="0" r="-97944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09695" y="2361557"/>
            <a:ext cx="11174500" cy="2865551"/>
            <a:chOff x="0" y="0"/>
            <a:chExt cx="3159690" cy="8102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59690" cy="810260"/>
            </a:xfrm>
            <a:custGeom>
              <a:avLst/>
              <a:gdLst/>
              <a:ahLst/>
              <a:cxnLst/>
              <a:rect r="r" b="b" t="t" l="l"/>
              <a:pathLst>
                <a:path h="810260" w="3159690">
                  <a:moveTo>
                    <a:pt x="0" y="0"/>
                  </a:moveTo>
                  <a:lnTo>
                    <a:pt x="3159690" y="0"/>
                  </a:lnTo>
                  <a:lnTo>
                    <a:pt x="3159690" y="810260"/>
                  </a:lnTo>
                  <a:lnTo>
                    <a:pt x="0" y="810260"/>
                  </a:lnTo>
                  <a:close/>
                </a:path>
              </a:pathLst>
            </a:custGeom>
            <a:solidFill>
              <a:srgbClr val="FFFFFF">
                <a:alpha val="52941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3159690" cy="857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5"/>
                </a:lnSpc>
              </a:pPr>
              <a:r>
                <a:rPr lang="en-US" sz="1775">
                  <a:solidFill>
                    <a:srgbClr val="FFFFFF">
                      <a:alpha val="52941"/>
                    </a:srgbClr>
                  </a:solidFill>
                  <a:latin typeface="Marykate"/>
                  <a:ea typeface="Marykate"/>
                  <a:cs typeface="Marykate"/>
                  <a:sym typeface="Marykate"/>
                </a:rPr>
                <a:t> 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309550" y="1169071"/>
            <a:ext cx="3668900" cy="847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4"/>
              </a:lnSpc>
            </a:pPr>
            <a:r>
              <a:rPr lang="en-US" sz="5195">
                <a:solidFill>
                  <a:srgbClr val="3A3E61"/>
                </a:solidFill>
                <a:latin typeface="Unique"/>
                <a:ea typeface="Unique"/>
                <a:cs typeface="Unique"/>
                <a:sym typeface="Unique"/>
              </a:rPr>
              <a:t>Hasil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5400000">
            <a:off x="9457700" y="1436796"/>
            <a:ext cx="3266710" cy="11534244"/>
          </a:xfrm>
          <a:custGeom>
            <a:avLst/>
            <a:gdLst/>
            <a:ahLst/>
            <a:cxnLst/>
            <a:rect r="r" b="b" t="t" l="l"/>
            <a:pathLst>
              <a:path h="11534244" w="3266710">
                <a:moveTo>
                  <a:pt x="0" y="0"/>
                </a:moveTo>
                <a:lnTo>
                  <a:pt x="3266710" y="0"/>
                </a:lnTo>
                <a:lnTo>
                  <a:pt x="3266710" y="11534244"/>
                </a:lnTo>
                <a:lnTo>
                  <a:pt x="0" y="11534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326" t="0" r="-97944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5503805" y="5771142"/>
            <a:ext cx="11174500" cy="2865551"/>
            <a:chOff x="0" y="0"/>
            <a:chExt cx="3159690" cy="8102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159690" cy="810260"/>
            </a:xfrm>
            <a:custGeom>
              <a:avLst/>
              <a:gdLst/>
              <a:ahLst/>
              <a:cxnLst/>
              <a:rect r="r" b="b" t="t" l="l"/>
              <a:pathLst>
                <a:path h="810260" w="3159690">
                  <a:moveTo>
                    <a:pt x="0" y="0"/>
                  </a:moveTo>
                  <a:lnTo>
                    <a:pt x="3159690" y="0"/>
                  </a:lnTo>
                  <a:lnTo>
                    <a:pt x="3159690" y="810260"/>
                  </a:lnTo>
                  <a:lnTo>
                    <a:pt x="0" y="810260"/>
                  </a:lnTo>
                  <a:close/>
                </a:path>
              </a:pathLst>
            </a:custGeom>
            <a:solidFill>
              <a:srgbClr val="FFFFFF">
                <a:alpha val="52941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3159690" cy="857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5"/>
                </a:lnSpc>
              </a:pPr>
              <a:r>
                <a:rPr lang="en-US" sz="1775">
                  <a:solidFill>
                    <a:srgbClr val="FFFFFF">
                      <a:alpha val="52941"/>
                    </a:srgbClr>
                  </a:solidFill>
                  <a:latin typeface="Marykate"/>
                  <a:ea typeface="Marykate"/>
                  <a:cs typeface="Marykate"/>
                  <a:sym typeface="Marykate"/>
                </a:rPr>
                <a:t> 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5400000">
            <a:off x="16185794" y="299493"/>
            <a:ext cx="1853455" cy="1853455"/>
            <a:chOff x="0" y="0"/>
            <a:chExt cx="2471273" cy="247127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71273" cy="2471273"/>
            </a:xfrm>
            <a:custGeom>
              <a:avLst/>
              <a:gdLst/>
              <a:ahLst/>
              <a:cxnLst/>
              <a:rect r="r" b="b" t="t" l="l"/>
              <a:pathLst>
                <a:path h="2471273" w="2471273">
                  <a:moveTo>
                    <a:pt x="0" y="0"/>
                  </a:moveTo>
                  <a:lnTo>
                    <a:pt x="2471273" y="0"/>
                  </a:lnTo>
                  <a:lnTo>
                    <a:pt x="2471273" y="2471273"/>
                  </a:lnTo>
                  <a:lnTo>
                    <a:pt x="0" y="2471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25" id="25"/>
            <p:cNvGrpSpPr/>
            <p:nvPr/>
          </p:nvGrpSpPr>
          <p:grpSpPr>
            <a:xfrm rot="0">
              <a:off x="1096101" y="688508"/>
              <a:ext cx="279071" cy="279071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096101" y="1503694"/>
              <a:ext cx="279071" cy="279071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1" id="31"/>
          <p:cNvGrpSpPr/>
          <p:nvPr/>
        </p:nvGrpSpPr>
        <p:grpSpPr>
          <a:xfrm rot="0">
            <a:off x="206693" y="0"/>
            <a:ext cx="592806" cy="2562077"/>
            <a:chOff x="0" y="0"/>
            <a:chExt cx="790408" cy="341610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31094" y="913931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5" y="0"/>
                  </a:lnTo>
                  <a:lnTo>
                    <a:pt x="697125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62189" y="1827862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93283" y="2741793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5" y="0"/>
                  </a:lnTo>
                  <a:lnTo>
                    <a:pt x="697125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7446443" y="7724923"/>
            <a:ext cx="592806" cy="2562077"/>
            <a:chOff x="0" y="0"/>
            <a:chExt cx="790408" cy="341610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31094" y="913931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5" y="0"/>
                  </a:lnTo>
                  <a:lnTo>
                    <a:pt x="697125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62189" y="1827862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93283" y="2741793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5" y="0"/>
                  </a:lnTo>
                  <a:lnTo>
                    <a:pt x="697125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2115697" y="2655143"/>
            <a:ext cx="10387707" cy="2735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Hasil Evaluasi KNN</a:t>
            </a:r>
          </a:p>
          <a:p>
            <a:pPr algn="l" marL="647700" indent="-323850" lvl="1">
              <a:lnSpc>
                <a:spcPts val="3660"/>
              </a:lnSpc>
              <a:buFont typeface="Arial"/>
              <a:buChar char="•"/>
            </a:pPr>
            <a:r>
              <a:rPr lang="en-US" sz="30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Accuracy: 50.4%</a:t>
            </a:r>
          </a:p>
          <a:p>
            <a:pPr algn="l" marL="647700" indent="-323850" lvl="1">
              <a:lnSpc>
                <a:spcPts val="3660"/>
              </a:lnSpc>
              <a:buFont typeface="Arial"/>
              <a:buChar char="•"/>
            </a:pPr>
            <a:r>
              <a:rPr lang="en-US" sz="30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Precision (rata-rata): ~52%</a:t>
            </a:r>
          </a:p>
          <a:p>
            <a:pPr algn="l" marL="647700" indent="-323850" lvl="1">
              <a:lnSpc>
                <a:spcPts val="3660"/>
              </a:lnSpc>
              <a:buFont typeface="Arial"/>
              <a:buChar char="•"/>
            </a:pPr>
            <a:r>
              <a:rPr lang="en-US" sz="30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Recall (rata-rata): ~51%</a:t>
            </a:r>
          </a:p>
          <a:p>
            <a:pPr algn="l" marL="647700" indent="-323850" lvl="1">
              <a:lnSpc>
                <a:spcPts val="3660"/>
              </a:lnSpc>
              <a:buFont typeface="Arial"/>
              <a:buChar char="•"/>
            </a:pPr>
            <a:r>
              <a:rPr lang="en-US" sz="30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F1-Score (rata-rata): ~50%</a:t>
            </a:r>
          </a:p>
          <a:p>
            <a:pPr algn="ctr">
              <a:lnSpc>
                <a:spcPts val="3660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5922567" y="6065863"/>
            <a:ext cx="10387707" cy="2735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Hasil Evaluasi Random Forest + PCA</a:t>
            </a:r>
          </a:p>
          <a:p>
            <a:pPr algn="l" marL="647700" indent="-323850" lvl="1">
              <a:lnSpc>
                <a:spcPts val="3660"/>
              </a:lnSpc>
              <a:buFont typeface="Arial"/>
              <a:buChar char="•"/>
            </a:pPr>
            <a:r>
              <a:rPr lang="en-US" sz="30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Accuracy: 79.5%</a:t>
            </a:r>
          </a:p>
          <a:p>
            <a:pPr algn="l" marL="647700" indent="-323850" lvl="1">
              <a:lnSpc>
                <a:spcPts val="3660"/>
              </a:lnSpc>
              <a:buFont typeface="Arial"/>
              <a:buChar char="•"/>
            </a:pPr>
            <a:r>
              <a:rPr lang="en-US" sz="30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Precision (rata-rata): ~80%</a:t>
            </a:r>
          </a:p>
          <a:p>
            <a:pPr algn="l" marL="647700" indent="-323850" lvl="1">
              <a:lnSpc>
                <a:spcPts val="3660"/>
              </a:lnSpc>
              <a:buFont typeface="Arial"/>
              <a:buChar char="•"/>
            </a:pPr>
            <a:r>
              <a:rPr lang="en-US" sz="30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Recall (rata-rata): ~80%</a:t>
            </a:r>
          </a:p>
          <a:p>
            <a:pPr algn="l" marL="647700" indent="-323850" lvl="1">
              <a:lnSpc>
                <a:spcPts val="3660"/>
              </a:lnSpc>
              <a:buFont typeface="Arial"/>
              <a:buChar char="•"/>
            </a:pPr>
            <a:r>
              <a:rPr lang="en-US" sz="30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F1-Score (rata-rata): ~80%</a:t>
            </a:r>
          </a:p>
          <a:p>
            <a:pPr algn="l">
              <a:lnSpc>
                <a:spcPts val="366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19005" y="1734022"/>
            <a:ext cx="8885393" cy="8885393"/>
          </a:xfrm>
          <a:custGeom>
            <a:avLst/>
            <a:gdLst/>
            <a:ahLst/>
            <a:cxnLst/>
            <a:rect r="r" b="b" t="t" l="l"/>
            <a:pathLst>
              <a:path h="8885393" w="8885393">
                <a:moveTo>
                  <a:pt x="0" y="0"/>
                </a:moveTo>
                <a:lnTo>
                  <a:pt x="8885393" y="0"/>
                </a:lnTo>
                <a:lnTo>
                  <a:pt x="8885393" y="8885393"/>
                </a:lnTo>
                <a:lnTo>
                  <a:pt x="0" y="8885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31369" y="-328631"/>
            <a:ext cx="8885393" cy="8885393"/>
          </a:xfrm>
          <a:custGeom>
            <a:avLst/>
            <a:gdLst/>
            <a:ahLst/>
            <a:cxnLst/>
            <a:rect r="r" b="b" t="t" l="l"/>
            <a:pathLst>
              <a:path h="8885393" w="8885393">
                <a:moveTo>
                  <a:pt x="0" y="0"/>
                </a:moveTo>
                <a:lnTo>
                  <a:pt x="8885393" y="0"/>
                </a:lnTo>
                <a:lnTo>
                  <a:pt x="8885393" y="8885393"/>
                </a:lnTo>
                <a:lnTo>
                  <a:pt x="0" y="8885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15720" y="1034564"/>
            <a:ext cx="14456560" cy="8223736"/>
          </a:xfrm>
          <a:custGeom>
            <a:avLst/>
            <a:gdLst/>
            <a:ahLst/>
            <a:cxnLst/>
            <a:rect r="r" b="b" t="t" l="l"/>
            <a:pathLst>
              <a:path h="8223736" w="14456560">
                <a:moveTo>
                  <a:pt x="0" y="0"/>
                </a:moveTo>
                <a:lnTo>
                  <a:pt x="14456560" y="0"/>
                </a:lnTo>
                <a:lnTo>
                  <a:pt x="14456560" y="8223736"/>
                </a:lnTo>
                <a:lnTo>
                  <a:pt x="0" y="8223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12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5402680" y="-1753761"/>
            <a:ext cx="7525721" cy="13798307"/>
          </a:xfrm>
          <a:custGeom>
            <a:avLst/>
            <a:gdLst/>
            <a:ahLst/>
            <a:cxnLst/>
            <a:rect r="r" b="b" t="t" l="l"/>
            <a:pathLst>
              <a:path h="13798307" w="7525721">
                <a:moveTo>
                  <a:pt x="0" y="0"/>
                </a:moveTo>
                <a:lnTo>
                  <a:pt x="7525721" y="0"/>
                </a:lnTo>
                <a:lnTo>
                  <a:pt x="7525721" y="13798306"/>
                </a:lnTo>
                <a:lnTo>
                  <a:pt x="0" y="13798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093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66388" y="1713251"/>
            <a:ext cx="13242983" cy="7125735"/>
            <a:chOff x="0" y="0"/>
            <a:chExt cx="3744572" cy="20148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44572" cy="2014866"/>
            </a:xfrm>
            <a:custGeom>
              <a:avLst/>
              <a:gdLst/>
              <a:ahLst/>
              <a:cxnLst/>
              <a:rect r="r" b="b" t="t" l="l"/>
              <a:pathLst>
                <a:path h="2014866" w="3744572">
                  <a:moveTo>
                    <a:pt x="0" y="0"/>
                  </a:moveTo>
                  <a:lnTo>
                    <a:pt x="3744572" y="0"/>
                  </a:lnTo>
                  <a:lnTo>
                    <a:pt x="3744572" y="2014866"/>
                  </a:lnTo>
                  <a:lnTo>
                    <a:pt x="0" y="2014866"/>
                  </a:lnTo>
                  <a:close/>
                </a:path>
              </a:pathLst>
            </a:custGeom>
            <a:solidFill>
              <a:srgbClr val="FFFFFF">
                <a:alpha val="52941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744572" cy="2062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5"/>
                </a:lnSpc>
              </a:pPr>
              <a:r>
                <a:rPr lang="en-US" sz="1775">
                  <a:solidFill>
                    <a:srgbClr val="FFFFFF">
                      <a:alpha val="52941"/>
                    </a:srgbClr>
                  </a:solidFill>
                  <a:latin typeface="Marykate"/>
                  <a:ea typeface="Marykate"/>
                  <a:cs typeface="Marykate"/>
                  <a:sym typeface="Marykate"/>
                </a:rPr>
                <a:t>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2700000">
            <a:off x="183386" y="153564"/>
            <a:ext cx="2381963" cy="2457935"/>
          </a:xfrm>
          <a:custGeom>
            <a:avLst/>
            <a:gdLst/>
            <a:ahLst/>
            <a:cxnLst/>
            <a:rect r="r" b="b" t="t" l="l"/>
            <a:pathLst>
              <a:path h="2457935" w="2381963">
                <a:moveTo>
                  <a:pt x="0" y="0"/>
                </a:moveTo>
                <a:lnTo>
                  <a:pt x="2381963" y="0"/>
                </a:lnTo>
                <a:lnTo>
                  <a:pt x="2381963" y="2457935"/>
                </a:lnTo>
                <a:lnTo>
                  <a:pt x="0" y="24579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700000">
            <a:off x="15524383" y="7679285"/>
            <a:ext cx="2381963" cy="2457935"/>
          </a:xfrm>
          <a:custGeom>
            <a:avLst/>
            <a:gdLst/>
            <a:ahLst/>
            <a:cxnLst/>
            <a:rect r="r" b="b" t="t" l="l"/>
            <a:pathLst>
              <a:path h="2457935" w="2381963">
                <a:moveTo>
                  <a:pt x="0" y="0"/>
                </a:moveTo>
                <a:lnTo>
                  <a:pt x="2381963" y="0"/>
                </a:lnTo>
                <a:lnTo>
                  <a:pt x="2381963" y="2457935"/>
                </a:lnTo>
                <a:lnTo>
                  <a:pt x="0" y="24579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67278" y="4995409"/>
            <a:ext cx="522843" cy="5291591"/>
            <a:chOff x="0" y="0"/>
            <a:chExt cx="697124" cy="70554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3639353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4553284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5467215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381146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913931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827862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2741793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6997878" y="0"/>
            <a:ext cx="522843" cy="5291591"/>
            <a:chOff x="0" y="0"/>
            <a:chExt cx="697124" cy="705545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3639353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4553284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5467215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6381146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913931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827862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2741793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3225878" y="3412222"/>
            <a:ext cx="4797454" cy="3784868"/>
          </a:xfrm>
          <a:custGeom>
            <a:avLst/>
            <a:gdLst/>
            <a:ahLst/>
            <a:cxnLst/>
            <a:rect r="r" b="b" t="t" l="l"/>
            <a:pathLst>
              <a:path h="3784868" w="4797454">
                <a:moveTo>
                  <a:pt x="0" y="0"/>
                </a:moveTo>
                <a:lnTo>
                  <a:pt x="4797454" y="0"/>
                </a:lnTo>
                <a:lnTo>
                  <a:pt x="4797454" y="3784868"/>
                </a:lnTo>
                <a:lnTo>
                  <a:pt x="0" y="37848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0876" t="-20249" r="-54430" b="-26131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356508" y="3383684"/>
            <a:ext cx="4601625" cy="3714072"/>
          </a:xfrm>
          <a:custGeom>
            <a:avLst/>
            <a:gdLst/>
            <a:ahLst/>
            <a:cxnLst/>
            <a:rect r="r" b="b" t="t" l="l"/>
            <a:pathLst>
              <a:path h="3714072" w="4601625">
                <a:moveTo>
                  <a:pt x="0" y="0"/>
                </a:moveTo>
                <a:lnTo>
                  <a:pt x="4601626" y="0"/>
                </a:lnTo>
                <a:lnTo>
                  <a:pt x="4601626" y="3714072"/>
                </a:lnTo>
                <a:lnTo>
                  <a:pt x="0" y="37140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6748" t="-18017" r="-56451" b="-30566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5329866" y="1656101"/>
            <a:ext cx="7628267" cy="847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4"/>
              </a:lnSpc>
            </a:pPr>
            <a:r>
              <a:rPr lang="en-US" sz="5195">
                <a:solidFill>
                  <a:srgbClr val="3A3E61"/>
                </a:solidFill>
                <a:latin typeface="Unique"/>
                <a:ea typeface="Unique"/>
                <a:cs typeface="Unique"/>
                <a:sym typeface="Unique"/>
              </a:rPr>
              <a:t>HASIL DEPLOYMENT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D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86100" y="-266560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1695" y="10287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5800" y="1028700"/>
            <a:ext cx="14988802" cy="8229600"/>
          </a:xfrm>
          <a:custGeom>
            <a:avLst/>
            <a:gdLst/>
            <a:ahLst/>
            <a:cxnLst/>
            <a:rect r="r" b="b" t="t" l="l"/>
            <a:pathLst>
              <a:path h="8229600" w="14988802">
                <a:moveTo>
                  <a:pt x="0" y="0"/>
                </a:moveTo>
                <a:lnTo>
                  <a:pt x="14988802" y="0"/>
                </a:lnTo>
                <a:lnTo>
                  <a:pt x="149888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06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886598" y="1244449"/>
            <a:ext cx="14432047" cy="0"/>
          </a:xfrm>
          <a:prstGeom prst="line">
            <a:avLst/>
          </a:prstGeom>
          <a:ln cap="rnd" w="76200">
            <a:solidFill>
              <a:srgbClr val="3A3E6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5400000">
            <a:off x="16300589" y="2171772"/>
            <a:ext cx="1420060" cy="1420060"/>
            <a:chOff x="0" y="0"/>
            <a:chExt cx="1893413" cy="18934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93413" cy="1893413"/>
            </a:xfrm>
            <a:custGeom>
              <a:avLst/>
              <a:gdLst/>
              <a:ahLst/>
              <a:cxnLst/>
              <a:rect r="r" b="b" t="t" l="l"/>
              <a:pathLst>
                <a:path h="1893413" w="1893413">
                  <a:moveTo>
                    <a:pt x="0" y="0"/>
                  </a:moveTo>
                  <a:lnTo>
                    <a:pt x="1893413" y="0"/>
                  </a:lnTo>
                  <a:lnTo>
                    <a:pt x="1893413" y="1893413"/>
                  </a:lnTo>
                  <a:lnTo>
                    <a:pt x="0" y="1893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839799" y="527514"/>
              <a:ext cx="213816" cy="213816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839799" y="1152084"/>
              <a:ext cx="213816" cy="213816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5400000">
            <a:off x="16253947" y="6695168"/>
            <a:ext cx="1420060" cy="1420060"/>
            <a:chOff x="0" y="0"/>
            <a:chExt cx="1893413" cy="18934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93413" cy="1893413"/>
            </a:xfrm>
            <a:custGeom>
              <a:avLst/>
              <a:gdLst/>
              <a:ahLst/>
              <a:cxnLst/>
              <a:rect r="r" b="b" t="t" l="l"/>
              <a:pathLst>
                <a:path h="1893413" w="1893413">
                  <a:moveTo>
                    <a:pt x="0" y="0"/>
                  </a:moveTo>
                  <a:lnTo>
                    <a:pt x="1893413" y="0"/>
                  </a:lnTo>
                  <a:lnTo>
                    <a:pt x="1893413" y="1893413"/>
                  </a:lnTo>
                  <a:lnTo>
                    <a:pt x="0" y="1893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839799" y="527514"/>
              <a:ext cx="213816" cy="21381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839799" y="1152084"/>
              <a:ext cx="213816" cy="213816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343434">
                      <a:alpha val="100000"/>
                    </a:srgbClr>
                  </a:gs>
                </a:gsLst>
                <a:path path="circle">
                  <a:fillToRect l="50000" r="50000" t="50000" b="50000"/>
                </a:path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AutoShape 22" id="22"/>
          <p:cNvSpPr/>
          <p:nvPr/>
        </p:nvSpPr>
        <p:spPr>
          <a:xfrm>
            <a:off x="886598" y="9018076"/>
            <a:ext cx="14432047" cy="0"/>
          </a:xfrm>
          <a:prstGeom prst="line">
            <a:avLst/>
          </a:prstGeom>
          <a:ln cap="rnd" w="76200">
            <a:solidFill>
              <a:srgbClr val="3A3E61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16725876" y="3858660"/>
            <a:ext cx="592806" cy="2562077"/>
            <a:chOff x="0" y="0"/>
            <a:chExt cx="790408" cy="34161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1094" y="913931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5" y="0"/>
                  </a:lnTo>
                  <a:lnTo>
                    <a:pt x="697125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62189" y="1827862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4" y="0"/>
                  </a:lnTo>
                  <a:lnTo>
                    <a:pt x="697124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93283" y="2741793"/>
              <a:ext cx="697124" cy="674309"/>
            </a:xfrm>
            <a:custGeom>
              <a:avLst/>
              <a:gdLst/>
              <a:ahLst/>
              <a:cxnLst/>
              <a:rect r="r" b="b" t="t" l="l"/>
              <a:pathLst>
                <a:path h="674309" w="697124">
                  <a:moveTo>
                    <a:pt x="0" y="0"/>
                  </a:moveTo>
                  <a:lnTo>
                    <a:pt x="697125" y="0"/>
                  </a:lnTo>
                  <a:lnTo>
                    <a:pt x="697125" y="674309"/>
                  </a:lnTo>
                  <a:lnTo>
                    <a:pt x="0" y="67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-5400000">
            <a:off x="4485892" y="-2000313"/>
            <a:ext cx="7388617" cy="14287626"/>
          </a:xfrm>
          <a:custGeom>
            <a:avLst/>
            <a:gdLst/>
            <a:ahLst/>
            <a:cxnLst/>
            <a:rect r="r" b="b" t="t" l="l"/>
            <a:pathLst>
              <a:path h="14287626" w="7388617">
                <a:moveTo>
                  <a:pt x="0" y="0"/>
                </a:moveTo>
                <a:lnTo>
                  <a:pt x="7388617" y="0"/>
                </a:lnTo>
                <a:lnTo>
                  <a:pt x="7388617" y="14287626"/>
                </a:lnTo>
                <a:lnTo>
                  <a:pt x="0" y="142876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239" t="0" r="-12419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262388" y="1673902"/>
            <a:ext cx="13835626" cy="6939196"/>
            <a:chOff x="0" y="0"/>
            <a:chExt cx="3912147" cy="196212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912147" cy="1962120"/>
            </a:xfrm>
            <a:custGeom>
              <a:avLst/>
              <a:gdLst/>
              <a:ahLst/>
              <a:cxnLst/>
              <a:rect r="r" b="b" t="t" l="l"/>
              <a:pathLst>
                <a:path h="1962120" w="3912147">
                  <a:moveTo>
                    <a:pt x="0" y="0"/>
                  </a:moveTo>
                  <a:lnTo>
                    <a:pt x="3912147" y="0"/>
                  </a:lnTo>
                  <a:lnTo>
                    <a:pt x="3912147" y="1962120"/>
                  </a:lnTo>
                  <a:lnTo>
                    <a:pt x="0" y="1962120"/>
                  </a:lnTo>
                  <a:close/>
                </a:path>
              </a:pathLst>
            </a:custGeom>
            <a:solidFill>
              <a:srgbClr val="FFFFFF">
                <a:alpha val="52941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3912147" cy="2009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85"/>
                </a:lnSpc>
              </a:pPr>
              <a:r>
                <a:rPr lang="en-US" sz="1775">
                  <a:solidFill>
                    <a:srgbClr val="FFFFFF">
                      <a:alpha val="52941"/>
                    </a:srgbClr>
                  </a:solidFill>
                  <a:latin typeface="Marykate"/>
                  <a:ea typeface="Marykate"/>
                  <a:cs typeface="Marykate"/>
                  <a:sym typeface="Marykate"/>
                </a:rPr>
                <a:t> 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958707" y="2114622"/>
            <a:ext cx="4174548" cy="847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4"/>
              </a:lnSpc>
            </a:pPr>
            <a:r>
              <a:rPr lang="en-US" sz="5195">
                <a:solidFill>
                  <a:srgbClr val="3A3E61"/>
                </a:solidFill>
                <a:latin typeface="Unique"/>
                <a:ea typeface="Unique"/>
                <a:cs typeface="Unique"/>
                <a:sym typeface="Unique"/>
              </a:rPr>
              <a:t>Kesimpulan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832872" y="2961651"/>
            <a:ext cx="12442988" cy="5727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sz="27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Dari evaluasi berbagai model:</a:t>
            </a:r>
          </a:p>
          <a:p>
            <a:pPr algn="l" marL="582932" indent="-291466" lvl="1">
              <a:lnSpc>
                <a:spcPts val="3294"/>
              </a:lnSpc>
              <a:buFont typeface="Arial"/>
              <a:buChar char="•"/>
            </a:pPr>
            <a:r>
              <a:rPr lang="en-US" sz="27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K-Nearest Neighbors (KNN) menghasilkan akurasi rendah (~50%) dan kurang stabil antar kelas. Hal ini disebabkan oleh tingginya dimensi data dan sensitivitas KNN terhadap noise, apalagi tanpa reduksi fitur.</a:t>
            </a:r>
          </a:p>
          <a:p>
            <a:pPr algn="l" marL="582932" indent="-291466" lvl="1">
              <a:lnSpc>
                <a:spcPts val="3294"/>
              </a:lnSpc>
              <a:buFont typeface="Arial"/>
              <a:buChar char="•"/>
            </a:pPr>
            <a:r>
              <a:rPr lang="en-US" sz="27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Random Forest + PCA + Augmentasi memberikan performa terbaik dengan akurasi ~79.5%. Kombinasi ini bekerja efektif karena:</a:t>
            </a:r>
          </a:p>
          <a:p>
            <a:pPr algn="l" marL="1165863" indent="-388621" lvl="2">
              <a:lnSpc>
                <a:spcPts val="3294"/>
              </a:lnSpc>
              <a:buFont typeface="Arial"/>
              <a:buChar char="⚬"/>
            </a:pPr>
            <a:r>
              <a:rPr lang="en-US" sz="27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PCA mereduksi dimensi tanpa kehilangan informasi penting.</a:t>
            </a:r>
          </a:p>
          <a:p>
            <a:pPr algn="l" marL="1165863" indent="-388621" lvl="2">
              <a:lnSpc>
                <a:spcPts val="3294"/>
              </a:lnSpc>
              <a:buFont typeface="Arial"/>
              <a:buChar char="⚬"/>
            </a:pPr>
            <a:r>
              <a:rPr lang="en-US" sz="27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Random Forest menangani variasi ekspresi dengan baik berkat sifat ensemble-nya.</a:t>
            </a:r>
          </a:p>
          <a:p>
            <a:pPr algn="l" marL="1165863" indent="-388621" lvl="2">
              <a:lnSpc>
                <a:spcPts val="3294"/>
              </a:lnSpc>
              <a:buFont typeface="Arial"/>
              <a:buChar char="⚬"/>
            </a:pPr>
            <a:r>
              <a:rPr lang="en-US" sz="27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Augmentasi menambah keragaman data, meningkatkan kemampuan generalisasi model.</a:t>
            </a:r>
          </a:p>
          <a:p>
            <a:pPr algn="l">
              <a:lnSpc>
                <a:spcPts val="3294"/>
              </a:lnSpc>
            </a:pPr>
            <a:r>
              <a:rPr lang="en-US" sz="2700">
                <a:solidFill>
                  <a:srgbClr val="3A3E61"/>
                </a:solidFill>
                <a:latin typeface="Vintii"/>
                <a:ea typeface="Vintii"/>
                <a:cs typeface="Vintii"/>
                <a:sym typeface="Vintii"/>
              </a:rPr>
              <a:t>Kesimpulannya, model Random Forest dengan PCA dan augmentasi adalah yang paling andal dan layak untuk di-deploy dalam aplikasi klasifikasi ekspresi wajah.</a:t>
            </a:r>
          </a:p>
          <a:p>
            <a:pPr algn="l">
              <a:lnSpc>
                <a:spcPts val="329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DAGrj122UYU</dc:identifier>
  <dcterms:modified xsi:type="dcterms:W3CDTF">2011-08-01T06:04:30Z</dcterms:modified>
  <cp:revision>1</cp:revision>
  <dc:title>Biru Krem Aesthetic Scrapbook Tugas Presentasi</dc:title>
</cp:coreProperties>
</file>